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9" r:id="rId3"/>
    <p:sldId id="264" r:id="rId4"/>
    <p:sldId id="265" r:id="rId5"/>
    <p:sldId id="266" r:id="rId6"/>
    <p:sldId id="282" r:id="rId7"/>
    <p:sldId id="292" r:id="rId8"/>
    <p:sldId id="258" r:id="rId9"/>
    <p:sldId id="284" r:id="rId10"/>
    <p:sldId id="295" r:id="rId11"/>
    <p:sldId id="308" r:id="rId12"/>
    <p:sldId id="297" r:id="rId13"/>
    <p:sldId id="293" r:id="rId14"/>
    <p:sldId id="294" r:id="rId15"/>
    <p:sldId id="285" r:id="rId16"/>
    <p:sldId id="288" r:id="rId17"/>
    <p:sldId id="287" r:id="rId18"/>
    <p:sldId id="309" r:id="rId19"/>
    <p:sldId id="286" r:id="rId20"/>
    <p:sldId id="290" r:id="rId21"/>
    <p:sldId id="300" r:id="rId22"/>
    <p:sldId id="301" r:id="rId23"/>
    <p:sldId id="302" r:id="rId24"/>
    <p:sldId id="303" r:id="rId25"/>
    <p:sldId id="291" r:id="rId26"/>
    <p:sldId id="304" r:id="rId27"/>
    <p:sldId id="305" r:id="rId28"/>
    <p:sldId id="306" r:id="rId29"/>
    <p:sldId id="307" r:id="rId30"/>
    <p:sldId id="261" r:id="rId31"/>
    <p:sldId id="281" r:id="rId32"/>
    <p:sldId id="278" r:id="rId33"/>
    <p:sldId id="279" r:id="rId34"/>
    <p:sldId id="283" r:id="rId35"/>
    <p:sldId id="272" r:id="rId36"/>
    <p:sldId id="273" r:id="rId37"/>
    <p:sldId id="314" r:id="rId38"/>
    <p:sldId id="274" r:id="rId39"/>
    <p:sldId id="260" r:id="rId40"/>
    <p:sldId id="298" r:id="rId41"/>
    <p:sldId id="311" r:id="rId42"/>
    <p:sldId id="299" r:id="rId43"/>
    <p:sldId id="310" r:id="rId44"/>
    <p:sldId id="275" r:id="rId45"/>
    <p:sldId id="269" r:id="rId46"/>
    <p:sldId id="315"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64829" autoAdjust="0"/>
  </p:normalViewPr>
  <p:slideViewPr>
    <p:cSldViewPr snapToGrid="0">
      <p:cViewPr varScale="1">
        <p:scale>
          <a:sx n="74" d="100"/>
          <a:sy n="74"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D4519-2BD4-4334-AD1A-9E1F7E61A8A5}"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69129B97-4680-49C9-B5D2-AC97EA650913}">
      <dgm:prSet/>
      <dgm:spPr/>
      <dgm:t>
        <a:bodyPr/>
        <a:lstStyle/>
        <a:p>
          <a:r>
            <a:rPr lang="en-US" b="0" i="0"/>
            <a:t>Draft obligations narrowly</a:t>
          </a:r>
          <a:endParaRPr lang="en-US"/>
        </a:p>
      </dgm:t>
    </dgm:pt>
    <dgm:pt modelId="{6088D474-BEAA-4CF2-968F-5DA5A9586B6D}" type="parTrans" cxnId="{A1463A18-C9B0-4F5F-8D6F-A6905D73D52C}">
      <dgm:prSet/>
      <dgm:spPr/>
      <dgm:t>
        <a:bodyPr/>
        <a:lstStyle/>
        <a:p>
          <a:endParaRPr lang="en-US"/>
        </a:p>
      </dgm:t>
    </dgm:pt>
    <dgm:pt modelId="{3838B040-D11A-4C09-9F4F-551AFFA2246A}" type="sibTrans" cxnId="{A1463A18-C9B0-4F5F-8D6F-A6905D73D52C}">
      <dgm:prSet phldrT="1" phldr="0"/>
      <dgm:spPr/>
      <dgm:t>
        <a:bodyPr/>
        <a:lstStyle/>
        <a:p>
          <a:r>
            <a:rPr lang="en-US"/>
            <a:t>1</a:t>
          </a:r>
        </a:p>
      </dgm:t>
    </dgm:pt>
    <dgm:pt modelId="{C637BDF7-8B47-4161-9490-C03413A9303C}">
      <dgm:prSet/>
      <dgm:spPr/>
      <dgm:t>
        <a:bodyPr/>
        <a:lstStyle/>
        <a:p>
          <a:r>
            <a:rPr lang="en-US" b="0" i="0"/>
            <a:t>Provide for exclusions from broadly worded covenants</a:t>
          </a:r>
          <a:endParaRPr lang="en-US"/>
        </a:p>
      </dgm:t>
    </dgm:pt>
    <dgm:pt modelId="{B8A967ED-778C-4F5D-BEDF-CFB289959AE1}" type="parTrans" cxnId="{5B11D7EB-3835-4D7F-BDBB-D462BC53D53F}">
      <dgm:prSet/>
      <dgm:spPr/>
      <dgm:t>
        <a:bodyPr/>
        <a:lstStyle/>
        <a:p>
          <a:endParaRPr lang="en-US"/>
        </a:p>
      </dgm:t>
    </dgm:pt>
    <dgm:pt modelId="{9EBDFABB-3B69-406C-A7F6-2C09AE2768C3}" type="sibTrans" cxnId="{5B11D7EB-3835-4D7F-BDBB-D462BC53D53F}">
      <dgm:prSet phldrT="2" phldr="0"/>
      <dgm:spPr/>
      <dgm:t>
        <a:bodyPr/>
        <a:lstStyle/>
        <a:p>
          <a:r>
            <a:rPr lang="en-US"/>
            <a:t>2</a:t>
          </a:r>
        </a:p>
      </dgm:t>
    </dgm:pt>
    <dgm:pt modelId="{DED82EA9-08BA-4386-B99E-5BCC2749C57C}">
      <dgm:prSet/>
      <dgm:spPr/>
      <dgm:t>
        <a:bodyPr/>
        <a:lstStyle/>
        <a:p>
          <a:r>
            <a:rPr lang="en-US" b="0" i="0"/>
            <a:t>Add materiality or other qualifiers</a:t>
          </a:r>
          <a:endParaRPr lang="en-US"/>
        </a:p>
      </dgm:t>
    </dgm:pt>
    <dgm:pt modelId="{E79AE9DB-FDBD-4B7E-9035-0E62DF7E0DD1}" type="parTrans" cxnId="{506C108D-305A-445A-B934-01F686EF9A9B}">
      <dgm:prSet/>
      <dgm:spPr/>
      <dgm:t>
        <a:bodyPr/>
        <a:lstStyle/>
        <a:p>
          <a:endParaRPr lang="en-US"/>
        </a:p>
      </dgm:t>
    </dgm:pt>
    <dgm:pt modelId="{51EF976D-5993-4BD7-8C4A-2D17B52C9472}" type="sibTrans" cxnId="{506C108D-305A-445A-B934-01F686EF9A9B}">
      <dgm:prSet phldrT="3" phldr="0"/>
      <dgm:spPr/>
      <dgm:t>
        <a:bodyPr/>
        <a:lstStyle/>
        <a:p>
          <a:r>
            <a:rPr lang="en-US"/>
            <a:t>3</a:t>
          </a:r>
        </a:p>
      </dgm:t>
    </dgm:pt>
    <dgm:pt modelId="{99A74D81-7729-4140-B40E-E6E4D54370AF}">
      <dgm:prSet/>
      <dgm:spPr/>
      <dgm:t>
        <a:bodyPr/>
        <a:lstStyle/>
        <a:p>
          <a:r>
            <a:rPr lang="en-US" b="0" i="0"/>
            <a:t>Convert an absolute obligation into an obligation to use best/reasonable efforts</a:t>
          </a:r>
          <a:endParaRPr lang="en-US"/>
        </a:p>
      </dgm:t>
    </dgm:pt>
    <dgm:pt modelId="{624FBCE3-1AA5-4CFE-8E11-22A313E6ACA1}" type="parTrans" cxnId="{7903A943-FC36-4C0A-BC91-A52B9EC44277}">
      <dgm:prSet/>
      <dgm:spPr/>
      <dgm:t>
        <a:bodyPr/>
        <a:lstStyle/>
        <a:p>
          <a:endParaRPr lang="en-US"/>
        </a:p>
      </dgm:t>
    </dgm:pt>
    <dgm:pt modelId="{1CDCB2AA-23FA-49BE-9381-9048B10D9F67}" type="sibTrans" cxnId="{7903A943-FC36-4C0A-BC91-A52B9EC44277}">
      <dgm:prSet phldrT="4" phldr="0"/>
      <dgm:spPr/>
      <dgm:t>
        <a:bodyPr/>
        <a:lstStyle/>
        <a:p>
          <a:r>
            <a:rPr lang="en-US"/>
            <a:t>4</a:t>
          </a:r>
        </a:p>
      </dgm:t>
    </dgm:pt>
    <dgm:pt modelId="{F269CC16-0892-41C2-B736-81BEB6D400F1}">
      <dgm:prSet/>
      <dgm:spPr/>
      <dgm:t>
        <a:bodyPr/>
        <a:lstStyle/>
        <a:p>
          <a:r>
            <a:rPr lang="en-US" b="0" i="0"/>
            <a:t>Convert an unconditional covenant into one that is conditional</a:t>
          </a:r>
          <a:endParaRPr lang="en-US"/>
        </a:p>
      </dgm:t>
    </dgm:pt>
    <dgm:pt modelId="{9BFCC3A3-E24F-4765-A14B-65985AE7E0DA}" type="parTrans" cxnId="{8B450F8B-FC36-4D55-80B2-5B75403BCB69}">
      <dgm:prSet/>
      <dgm:spPr/>
      <dgm:t>
        <a:bodyPr/>
        <a:lstStyle/>
        <a:p>
          <a:endParaRPr lang="en-US"/>
        </a:p>
      </dgm:t>
    </dgm:pt>
    <dgm:pt modelId="{591F9D30-E7D0-4F8A-9990-6375F354E306}" type="sibTrans" cxnId="{8B450F8B-FC36-4D55-80B2-5B75403BCB69}">
      <dgm:prSet phldrT="5" phldr="0"/>
      <dgm:spPr/>
      <dgm:t>
        <a:bodyPr/>
        <a:lstStyle/>
        <a:p>
          <a:r>
            <a:rPr lang="en-US"/>
            <a:t>5</a:t>
          </a:r>
        </a:p>
      </dgm:t>
    </dgm:pt>
    <dgm:pt modelId="{F3EE6A48-212D-41A4-9912-5D0AE603379B}">
      <dgm:prSet/>
      <dgm:spPr/>
      <dgm:t>
        <a:bodyPr/>
        <a:lstStyle/>
        <a:p>
          <a:r>
            <a:rPr lang="en-US" b="0" i="0"/>
            <a:t>Provide a grace period to cure nonperformance</a:t>
          </a:r>
          <a:endParaRPr lang="en-US"/>
        </a:p>
      </dgm:t>
    </dgm:pt>
    <dgm:pt modelId="{5E92C304-903E-4222-9D3F-0E14FB6EC319}" type="parTrans" cxnId="{DCD9F6EB-8865-47CB-B8AE-13641F455BE5}">
      <dgm:prSet/>
      <dgm:spPr/>
      <dgm:t>
        <a:bodyPr/>
        <a:lstStyle/>
        <a:p>
          <a:endParaRPr lang="en-US"/>
        </a:p>
      </dgm:t>
    </dgm:pt>
    <dgm:pt modelId="{CE45E250-BC99-46B8-9348-15BD1D1A23FF}" type="sibTrans" cxnId="{DCD9F6EB-8865-47CB-B8AE-13641F455BE5}">
      <dgm:prSet phldrT="6" phldr="0"/>
      <dgm:spPr/>
      <dgm:t>
        <a:bodyPr/>
        <a:lstStyle/>
        <a:p>
          <a:r>
            <a:rPr lang="en-US"/>
            <a:t>6</a:t>
          </a:r>
        </a:p>
      </dgm:t>
    </dgm:pt>
    <dgm:pt modelId="{2A6112A1-B6F0-4352-9DDE-3A27204B0450}">
      <dgm:prSet/>
      <dgm:spPr/>
      <dgm:t>
        <a:bodyPr/>
        <a:lstStyle/>
        <a:p>
          <a:r>
            <a:rPr lang="en-US" b="0" i="0"/>
            <a:t>Limit the survival period</a:t>
          </a:r>
          <a:endParaRPr lang="en-US"/>
        </a:p>
      </dgm:t>
    </dgm:pt>
    <dgm:pt modelId="{9731E829-0347-47EA-9BF5-D0C58CD31073}" type="parTrans" cxnId="{9ADDE10E-32E0-40B1-8951-B31FC8D9A09A}">
      <dgm:prSet/>
      <dgm:spPr/>
      <dgm:t>
        <a:bodyPr/>
        <a:lstStyle/>
        <a:p>
          <a:endParaRPr lang="en-US"/>
        </a:p>
      </dgm:t>
    </dgm:pt>
    <dgm:pt modelId="{FB575036-8E09-44B9-8118-999DB6D42441}" type="sibTrans" cxnId="{9ADDE10E-32E0-40B1-8951-B31FC8D9A09A}">
      <dgm:prSet phldrT="7" phldr="0"/>
      <dgm:spPr/>
      <dgm:t>
        <a:bodyPr/>
        <a:lstStyle/>
        <a:p>
          <a:r>
            <a:rPr lang="en-US"/>
            <a:t>7</a:t>
          </a:r>
        </a:p>
      </dgm:t>
    </dgm:pt>
    <dgm:pt modelId="{E5906882-F673-4C2A-994D-A98854AAD91C}" type="pres">
      <dgm:prSet presAssocID="{43ED4519-2BD4-4334-AD1A-9E1F7E61A8A5}" presName="Name0" presStyleCnt="0">
        <dgm:presLayoutVars>
          <dgm:animLvl val="lvl"/>
          <dgm:resizeHandles val="exact"/>
        </dgm:presLayoutVars>
      </dgm:prSet>
      <dgm:spPr/>
    </dgm:pt>
    <dgm:pt modelId="{C6DA131C-E8F0-4CF9-9AAD-FBFD8425F391}" type="pres">
      <dgm:prSet presAssocID="{69129B97-4680-49C9-B5D2-AC97EA650913}" presName="compositeNode" presStyleCnt="0">
        <dgm:presLayoutVars>
          <dgm:bulletEnabled val="1"/>
        </dgm:presLayoutVars>
      </dgm:prSet>
      <dgm:spPr/>
    </dgm:pt>
    <dgm:pt modelId="{9E4C871F-F400-4E56-AF10-C7847BB83B3E}" type="pres">
      <dgm:prSet presAssocID="{69129B97-4680-49C9-B5D2-AC97EA650913}" presName="bgRect" presStyleLbl="bgAccFollowNode1" presStyleIdx="0" presStyleCnt="7"/>
      <dgm:spPr/>
    </dgm:pt>
    <dgm:pt modelId="{3C1ED394-EF4F-4F22-9FCB-46D0CA8CFDA5}" type="pres">
      <dgm:prSet presAssocID="{3838B040-D11A-4C09-9F4F-551AFFA2246A}" presName="sibTransNodeCircle" presStyleLbl="alignNode1" presStyleIdx="0" presStyleCnt="14">
        <dgm:presLayoutVars>
          <dgm:chMax val="0"/>
          <dgm:bulletEnabled/>
        </dgm:presLayoutVars>
      </dgm:prSet>
      <dgm:spPr/>
    </dgm:pt>
    <dgm:pt modelId="{61FEE0E1-4F5F-4C08-B342-B0948A9E1123}" type="pres">
      <dgm:prSet presAssocID="{69129B97-4680-49C9-B5D2-AC97EA650913}" presName="bottomLine" presStyleLbl="alignNode1" presStyleIdx="1" presStyleCnt="14">
        <dgm:presLayoutVars/>
      </dgm:prSet>
      <dgm:spPr/>
    </dgm:pt>
    <dgm:pt modelId="{96184DA0-812F-4683-982B-1B4000091C31}" type="pres">
      <dgm:prSet presAssocID="{69129B97-4680-49C9-B5D2-AC97EA650913}" presName="nodeText" presStyleLbl="bgAccFollowNode1" presStyleIdx="0" presStyleCnt="7">
        <dgm:presLayoutVars>
          <dgm:bulletEnabled val="1"/>
        </dgm:presLayoutVars>
      </dgm:prSet>
      <dgm:spPr/>
    </dgm:pt>
    <dgm:pt modelId="{2E6662A5-1447-40C8-A1D4-1B24D87A2CD9}" type="pres">
      <dgm:prSet presAssocID="{3838B040-D11A-4C09-9F4F-551AFFA2246A}" presName="sibTrans" presStyleCnt="0"/>
      <dgm:spPr/>
    </dgm:pt>
    <dgm:pt modelId="{77DE3D85-C807-44C0-AD13-D69CAD2B35D8}" type="pres">
      <dgm:prSet presAssocID="{C637BDF7-8B47-4161-9490-C03413A9303C}" presName="compositeNode" presStyleCnt="0">
        <dgm:presLayoutVars>
          <dgm:bulletEnabled val="1"/>
        </dgm:presLayoutVars>
      </dgm:prSet>
      <dgm:spPr/>
    </dgm:pt>
    <dgm:pt modelId="{E4F77BFD-75AF-4E80-94C0-54E69B2F9DC7}" type="pres">
      <dgm:prSet presAssocID="{C637BDF7-8B47-4161-9490-C03413A9303C}" presName="bgRect" presStyleLbl="bgAccFollowNode1" presStyleIdx="1" presStyleCnt="7"/>
      <dgm:spPr/>
    </dgm:pt>
    <dgm:pt modelId="{B4A194DB-876B-42EE-A39A-FDC008B93CC8}" type="pres">
      <dgm:prSet presAssocID="{9EBDFABB-3B69-406C-A7F6-2C09AE2768C3}" presName="sibTransNodeCircle" presStyleLbl="alignNode1" presStyleIdx="2" presStyleCnt="14">
        <dgm:presLayoutVars>
          <dgm:chMax val="0"/>
          <dgm:bulletEnabled/>
        </dgm:presLayoutVars>
      </dgm:prSet>
      <dgm:spPr/>
    </dgm:pt>
    <dgm:pt modelId="{99D294C9-1F0B-4780-8926-EC127EA9FD3F}" type="pres">
      <dgm:prSet presAssocID="{C637BDF7-8B47-4161-9490-C03413A9303C}" presName="bottomLine" presStyleLbl="alignNode1" presStyleIdx="3" presStyleCnt="14">
        <dgm:presLayoutVars/>
      </dgm:prSet>
      <dgm:spPr/>
    </dgm:pt>
    <dgm:pt modelId="{A002A74F-4E36-49E2-B9C8-67AA3B5969C4}" type="pres">
      <dgm:prSet presAssocID="{C637BDF7-8B47-4161-9490-C03413A9303C}" presName="nodeText" presStyleLbl="bgAccFollowNode1" presStyleIdx="1" presStyleCnt="7">
        <dgm:presLayoutVars>
          <dgm:bulletEnabled val="1"/>
        </dgm:presLayoutVars>
      </dgm:prSet>
      <dgm:spPr/>
    </dgm:pt>
    <dgm:pt modelId="{4FDBC078-A28F-4F7C-8BB2-7700ED3F3AB1}" type="pres">
      <dgm:prSet presAssocID="{9EBDFABB-3B69-406C-A7F6-2C09AE2768C3}" presName="sibTrans" presStyleCnt="0"/>
      <dgm:spPr/>
    </dgm:pt>
    <dgm:pt modelId="{7D0AC305-207A-49E8-940D-82C55C1DA7E9}" type="pres">
      <dgm:prSet presAssocID="{DED82EA9-08BA-4386-B99E-5BCC2749C57C}" presName="compositeNode" presStyleCnt="0">
        <dgm:presLayoutVars>
          <dgm:bulletEnabled val="1"/>
        </dgm:presLayoutVars>
      </dgm:prSet>
      <dgm:spPr/>
    </dgm:pt>
    <dgm:pt modelId="{E1778D84-5CE6-47A1-9226-4A0E4EA16BD9}" type="pres">
      <dgm:prSet presAssocID="{DED82EA9-08BA-4386-B99E-5BCC2749C57C}" presName="bgRect" presStyleLbl="bgAccFollowNode1" presStyleIdx="2" presStyleCnt="7"/>
      <dgm:spPr/>
    </dgm:pt>
    <dgm:pt modelId="{526BD7D2-2820-43B9-A38C-9E577C2878E9}" type="pres">
      <dgm:prSet presAssocID="{51EF976D-5993-4BD7-8C4A-2D17B52C9472}" presName="sibTransNodeCircle" presStyleLbl="alignNode1" presStyleIdx="4" presStyleCnt="14">
        <dgm:presLayoutVars>
          <dgm:chMax val="0"/>
          <dgm:bulletEnabled/>
        </dgm:presLayoutVars>
      </dgm:prSet>
      <dgm:spPr/>
    </dgm:pt>
    <dgm:pt modelId="{45375506-6E09-4A22-A8F3-2FD7AAEFDF93}" type="pres">
      <dgm:prSet presAssocID="{DED82EA9-08BA-4386-B99E-5BCC2749C57C}" presName="bottomLine" presStyleLbl="alignNode1" presStyleIdx="5" presStyleCnt="14">
        <dgm:presLayoutVars/>
      </dgm:prSet>
      <dgm:spPr/>
    </dgm:pt>
    <dgm:pt modelId="{C44D7A91-670E-4658-88B9-3F1736EBBC6F}" type="pres">
      <dgm:prSet presAssocID="{DED82EA9-08BA-4386-B99E-5BCC2749C57C}" presName="nodeText" presStyleLbl="bgAccFollowNode1" presStyleIdx="2" presStyleCnt="7">
        <dgm:presLayoutVars>
          <dgm:bulletEnabled val="1"/>
        </dgm:presLayoutVars>
      </dgm:prSet>
      <dgm:spPr/>
    </dgm:pt>
    <dgm:pt modelId="{182E5D35-F1D8-41D9-A87A-2D08CE854738}" type="pres">
      <dgm:prSet presAssocID="{51EF976D-5993-4BD7-8C4A-2D17B52C9472}" presName="sibTrans" presStyleCnt="0"/>
      <dgm:spPr/>
    </dgm:pt>
    <dgm:pt modelId="{40D0AF19-43AB-4BCA-9D4C-84D2F2F6D991}" type="pres">
      <dgm:prSet presAssocID="{99A74D81-7729-4140-B40E-E6E4D54370AF}" presName="compositeNode" presStyleCnt="0">
        <dgm:presLayoutVars>
          <dgm:bulletEnabled val="1"/>
        </dgm:presLayoutVars>
      </dgm:prSet>
      <dgm:spPr/>
    </dgm:pt>
    <dgm:pt modelId="{F6362062-C9AC-4856-A036-FEB1FE22BC49}" type="pres">
      <dgm:prSet presAssocID="{99A74D81-7729-4140-B40E-E6E4D54370AF}" presName="bgRect" presStyleLbl="bgAccFollowNode1" presStyleIdx="3" presStyleCnt="7"/>
      <dgm:spPr/>
    </dgm:pt>
    <dgm:pt modelId="{434AFA68-2E5E-452E-B92D-31A71C7175C8}" type="pres">
      <dgm:prSet presAssocID="{1CDCB2AA-23FA-49BE-9381-9048B10D9F67}" presName="sibTransNodeCircle" presStyleLbl="alignNode1" presStyleIdx="6" presStyleCnt="14">
        <dgm:presLayoutVars>
          <dgm:chMax val="0"/>
          <dgm:bulletEnabled/>
        </dgm:presLayoutVars>
      </dgm:prSet>
      <dgm:spPr/>
    </dgm:pt>
    <dgm:pt modelId="{5FA093DC-1866-40AE-A243-33F80A105451}" type="pres">
      <dgm:prSet presAssocID="{99A74D81-7729-4140-B40E-E6E4D54370AF}" presName="bottomLine" presStyleLbl="alignNode1" presStyleIdx="7" presStyleCnt="14">
        <dgm:presLayoutVars/>
      </dgm:prSet>
      <dgm:spPr/>
    </dgm:pt>
    <dgm:pt modelId="{CF5398E0-507B-4B17-B39D-74E59C828224}" type="pres">
      <dgm:prSet presAssocID="{99A74D81-7729-4140-B40E-E6E4D54370AF}" presName="nodeText" presStyleLbl="bgAccFollowNode1" presStyleIdx="3" presStyleCnt="7">
        <dgm:presLayoutVars>
          <dgm:bulletEnabled val="1"/>
        </dgm:presLayoutVars>
      </dgm:prSet>
      <dgm:spPr/>
    </dgm:pt>
    <dgm:pt modelId="{826B46AF-ACF2-4ACF-8BB5-94BE4CE95DB7}" type="pres">
      <dgm:prSet presAssocID="{1CDCB2AA-23FA-49BE-9381-9048B10D9F67}" presName="sibTrans" presStyleCnt="0"/>
      <dgm:spPr/>
    </dgm:pt>
    <dgm:pt modelId="{B55ED378-8529-4A50-A080-4372E15EBE79}" type="pres">
      <dgm:prSet presAssocID="{F269CC16-0892-41C2-B736-81BEB6D400F1}" presName="compositeNode" presStyleCnt="0">
        <dgm:presLayoutVars>
          <dgm:bulletEnabled val="1"/>
        </dgm:presLayoutVars>
      </dgm:prSet>
      <dgm:spPr/>
    </dgm:pt>
    <dgm:pt modelId="{50544BCD-11E2-4D44-8141-FF87FA6D178C}" type="pres">
      <dgm:prSet presAssocID="{F269CC16-0892-41C2-B736-81BEB6D400F1}" presName="bgRect" presStyleLbl="bgAccFollowNode1" presStyleIdx="4" presStyleCnt="7"/>
      <dgm:spPr/>
    </dgm:pt>
    <dgm:pt modelId="{82A0B85A-665C-4B1E-AAAF-884F174BDFD3}" type="pres">
      <dgm:prSet presAssocID="{591F9D30-E7D0-4F8A-9990-6375F354E306}" presName="sibTransNodeCircle" presStyleLbl="alignNode1" presStyleIdx="8" presStyleCnt="14">
        <dgm:presLayoutVars>
          <dgm:chMax val="0"/>
          <dgm:bulletEnabled/>
        </dgm:presLayoutVars>
      </dgm:prSet>
      <dgm:spPr/>
    </dgm:pt>
    <dgm:pt modelId="{7D7E374B-2516-49D8-98EE-7BC5A7C01211}" type="pres">
      <dgm:prSet presAssocID="{F269CC16-0892-41C2-B736-81BEB6D400F1}" presName="bottomLine" presStyleLbl="alignNode1" presStyleIdx="9" presStyleCnt="14">
        <dgm:presLayoutVars/>
      </dgm:prSet>
      <dgm:spPr/>
    </dgm:pt>
    <dgm:pt modelId="{64FB910D-EB21-427B-BFFF-D28E31AE003D}" type="pres">
      <dgm:prSet presAssocID="{F269CC16-0892-41C2-B736-81BEB6D400F1}" presName="nodeText" presStyleLbl="bgAccFollowNode1" presStyleIdx="4" presStyleCnt="7">
        <dgm:presLayoutVars>
          <dgm:bulletEnabled val="1"/>
        </dgm:presLayoutVars>
      </dgm:prSet>
      <dgm:spPr/>
    </dgm:pt>
    <dgm:pt modelId="{510CBD90-8D93-4609-86F8-78E3ACB989B6}" type="pres">
      <dgm:prSet presAssocID="{591F9D30-E7D0-4F8A-9990-6375F354E306}" presName="sibTrans" presStyleCnt="0"/>
      <dgm:spPr/>
    </dgm:pt>
    <dgm:pt modelId="{42229EEE-B50B-46D8-A643-DA7BD2354B95}" type="pres">
      <dgm:prSet presAssocID="{F3EE6A48-212D-41A4-9912-5D0AE603379B}" presName="compositeNode" presStyleCnt="0">
        <dgm:presLayoutVars>
          <dgm:bulletEnabled val="1"/>
        </dgm:presLayoutVars>
      </dgm:prSet>
      <dgm:spPr/>
    </dgm:pt>
    <dgm:pt modelId="{A6F30E94-7517-4DC4-B382-C229D1A122CF}" type="pres">
      <dgm:prSet presAssocID="{F3EE6A48-212D-41A4-9912-5D0AE603379B}" presName="bgRect" presStyleLbl="bgAccFollowNode1" presStyleIdx="5" presStyleCnt="7"/>
      <dgm:spPr/>
    </dgm:pt>
    <dgm:pt modelId="{6F672A26-7BA3-4AAC-B538-54A645AA91CB}" type="pres">
      <dgm:prSet presAssocID="{CE45E250-BC99-46B8-9348-15BD1D1A23FF}" presName="sibTransNodeCircle" presStyleLbl="alignNode1" presStyleIdx="10" presStyleCnt="14">
        <dgm:presLayoutVars>
          <dgm:chMax val="0"/>
          <dgm:bulletEnabled/>
        </dgm:presLayoutVars>
      </dgm:prSet>
      <dgm:spPr/>
    </dgm:pt>
    <dgm:pt modelId="{644E9DD9-1D31-415C-B5FC-81BE1C55A605}" type="pres">
      <dgm:prSet presAssocID="{F3EE6A48-212D-41A4-9912-5D0AE603379B}" presName="bottomLine" presStyleLbl="alignNode1" presStyleIdx="11" presStyleCnt="14">
        <dgm:presLayoutVars/>
      </dgm:prSet>
      <dgm:spPr/>
    </dgm:pt>
    <dgm:pt modelId="{4215A73D-3EC2-4A6B-9838-E02E463A3413}" type="pres">
      <dgm:prSet presAssocID="{F3EE6A48-212D-41A4-9912-5D0AE603379B}" presName="nodeText" presStyleLbl="bgAccFollowNode1" presStyleIdx="5" presStyleCnt="7">
        <dgm:presLayoutVars>
          <dgm:bulletEnabled val="1"/>
        </dgm:presLayoutVars>
      </dgm:prSet>
      <dgm:spPr/>
    </dgm:pt>
    <dgm:pt modelId="{FBC8AF0F-EE9C-42DC-936E-5BFA57508784}" type="pres">
      <dgm:prSet presAssocID="{CE45E250-BC99-46B8-9348-15BD1D1A23FF}" presName="sibTrans" presStyleCnt="0"/>
      <dgm:spPr/>
    </dgm:pt>
    <dgm:pt modelId="{34A7EDFE-9A19-4905-8D59-E7D0B4810C4F}" type="pres">
      <dgm:prSet presAssocID="{2A6112A1-B6F0-4352-9DDE-3A27204B0450}" presName="compositeNode" presStyleCnt="0">
        <dgm:presLayoutVars>
          <dgm:bulletEnabled val="1"/>
        </dgm:presLayoutVars>
      </dgm:prSet>
      <dgm:spPr/>
    </dgm:pt>
    <dgm:pt modelId="{E7C78277-011A-4F9B-B65B-8CAF8AA491BF}" type="pres">
      <dgm:prSet presAssocID="{2A6112A1-B6F0-4352-9DDE-3A27204B0450}" presName="bgRect" presStyleLbl="bgAccFollowNode1" presStyleIdx="6" presStyleCnt="7"/>
      <dgm:spPr/>
    </dgm:pt>
    <dgm:pt modelId="{82A47625-3497-40EB-925F-BE84BBA6CC78}" type="pres">
      <dgm:prSet presAssocID="{FB575036-8E09-44B9-8118-999DB6D42441}" presName="sibTransNodeCircle" presStyleLbl="alignNode1" presStyleIdx="12" presStyleCnt="14">
        <dgm:presLayoutVars>
          <dgm:chMax val="0"/>
          <dgm:bulletEnabled/>
        </dgm:presLayoutVars>
      </dgm:prSet>
      <dgm:spPr/>
    </dgm:pt>
    <dgm:pt modelId="{94ED3D5B-746A-4C6D-BA1E-A4A347928620}" type="pres">
      <dgm:prSet presAssocID="{2A6112A1-B6F0-4352-9DDE-3A27204B0450}" presName="bottomLine" presStyleLbl="alignNode1" presStyleIdx="13" presStyleCnt="14">
        <dgm:presLayoutVars/>
      </dgm:prSet>
      <dgm:spPr/>
    </dgm:pt>
    <dgm:pt modelId="{9005EC9C-A268-4E8A-B702-E391A07C7526}" type="pres">
      <dgm:prSet presAssocID="{2A6112A1-B6F0-4352-9DDE-3A27204B0450}" presName="nodeText" presStyleLbl="bgAccFollowNode1" presStyleIdx="6" presStyleCnt="7">
        <dgm:presLayoutVars>
          <dgm:bulletEnabled val="1"/>
        </dgm:presLayoutVars>
      </dgm:prSet>
      <dgm:spPr/>
    </dgm:pt>
  </dgm:ptLst>
  <dgm:cxnLst>
    <dgm:cxn modelId="{DD1F9104-A943-411A-BC1F-8EAAECA071EE}" type="presOf" srcId="{F3EE6A48-212D-41A4-9912-5D0AE603379B}" destId="{4215A73D-3EC2-4A6B-9838-E02E463A3413}" srcOrd="1" destOrd="0" presId="urn:microsoft.com/office/officeart/2016/7/layout/BasicLinearProcessNumbered"/>
    <dgm:cxn modelId="{9ADDE10E-32E0-40B1-8951-B31FC8D9A09A}" srcId="{43ED4519-2BD4-4334-AD1A-9E1F7E61A8A5}" destId="{2A6112A1-B6F0-4352-9DDE-3A27204B0450}" srcOrd="6" destOrd="0" parTransId="{9731E829-0347-47EA-9BF5-D0C58CD31073}" sibTransId="{FB575036-8E09-44B9-8118-999DB6D42441}"/>
    <dgm:cxn modelId="{29257B17-D634-4EF5-991D-9018B563FB8D}" type="presOf" srcId="{1CDCB2AA-23FA-49BE-9381-9048B10D9F67}" destId="{434AFA68-2E5E-452E-B92D-31A71C7175C8}" srcOrd="0" destOrd="0" presId="urn:microsoft.com/office/officeart/2016/7/layout/BasicLinearProcessNumbered"/>
    <dgm:cxn modelId="{A1463A18-C9B0-4F5F-8D6F-A6905D73D52C}" srcId="{43ED4519-2BD4-4334-AD1A-9E1F7E61A8A5}" destId="{69129B97-4680-49C9-B5D2-AC97EA650913}" srcOrd="0" destOrd="0" parTransId="{6088D474-BEAA-4CF2-968F-5DA5A9586B6D}" sibTransId="{3838B040-D11A-4C09-9F4F-551AFFA2246A}"/>
    <dgm:cxn modelId="{7729B519-4741-402A-82EA-1CCB20DD72FC}" type="presOf" srcId="{F269CC16-0892-41C2-B736-81BEB6D400F1}" destId="{64FB910D-EB21-427B-BFFF-D28E31AE003D}" srcOrd="1" destOrd="0" presId="urn:microsoft.com/office/officeart/2016/7/layout/BasicLinearProcessNumbered"/>
    <dgm:cxn modelId="{8885F926-7DFC-4AB5-B075-E52A7646E155}" type="presOf" srcId="{9EBDFABB-3B69-406C-A7F6-2C09AE2768C3}" destId="{B4A194DB-876B-42EE-A39A-FDC008B93CC8}" srcOrd="0" destOrd="0" presId="urn:microsoft.com/office/officeart/2016/7/layout/BasicLinearProcessNumbered"/>
    <dgm:cxn modelId="{4820943E-61FA-4A43-9A38-E699231A9C09}" type="presOf" srcId="{591F9D30-E7D0-4F8A-9990-6375F354E306}" destId="{82A0B85A-665C-4B1E-AAAF-884F174BDFD3}" srcOrd="0" destOrd="0" presId="urn:microsoft.com/office/officeart/2016/7/layout/BasicLinearProcessNumbered"/>
    <dgm:cxn modelId="{87D3F360-160F-4AD1-9E96-0E357817CC24}" type="presOf" srcId="{F3EE6A48-212D-41A4-9912-5D0AE603379B}" destId="{A6F30E94-7517-4DC4-B382-C229D1A122CF}" srcOrd="0" destOrd="0" presId="urn:microsoft.com/office/officeart/2016/7/layout/BasicLinearProcessNumbered"/>
    <dgm:cxn modelId="{17A1D762-3316-4D97-989D-C7621BCC18A6}" type="presOf" srcId="{69129B97-4680-49C9-B5D2-AC97EA650913}" destId="{96184DA0-812F-4683-982B-1B4000091C31}" srcOrd="1" destOrd="0" presId="urn:microsoft.com/office/officeart/2016/7/layout/BasicLinearProcessNumbered"/>
    <dgm:cxn modelId="{7903A943-FC36-4C0A-BC91-A52B9EC44277}" srcId="{43ED4519-2BD4-4334-AD1A-9E1F7E61A8A5}" destId="{99A74D81-7729-4140-B40E-E6E4D54370AF}" srcOrd="3" destOrd="0" parTransId="{624FBCE3-1AA5-4CFE-8E11-22A313E6ACA1}" sibTransId="{1CDCB2AA-23FA-49BE-9381-9048B10D9F67}"/>
    <dgm:cxn modelId="{C2C5DF64-480B-4D05-ABD6-8D5161F1D700}" type="presOf" srcId="{F269CC16-0892-41C2-B736-81BEB6D400F1}" destId="{50544BCD-11E2-4D44-8141-FF87FA6D178C}" srcOrd="0" destOrd="0" presId="urn:microsoft.com/office/officeart/2016/7/layout/BasicLinearProcessNumbered"/>
    <dgm:cxn modelId="{B1E9E949-F24F-453B-9F9B-96D96CEBE0E0}" type="presOf" srcId="{DED82EA9-08BA-4386-B99E-5BCC2749C57C}" destId="{C44D7A91-670E-4658-88B9-3F1736EBBC6F}" srcOrd="1" destOrd="0" presId="urn:microsoft.com/office/officeart/2016/7/layout/BasicLinearProcessNumbered"/>
    <dgm:cxn modelId="{916AA057-9F86-4A19-8726-BDEF21B8DB36}" type="presOf" srcId="{51EF976D-5993-4BD7-8C4A-2D17B52C9472}" destId="{526BD7D2-2820-43B9-A38C-9E577C2878E9}" srcOrd="0" destOrd="0" presId="urn:microsoft.com/office/officeart/2016/7/layout/BasicLinearProcessNumbered"/>
    <dgm:cxn modelId="{8B450F8B-FC36-4D55-80B2-5B75403BCB69}" srcId="{43ED4519-2BD4-4334-AD1A-9E1F7E61A8A5}" destId="{F269CC16-0892-41C2-B736-81BEB6D400F1}" srcOrd="4" destOrd="0" parTransId="{9BFCC3A3-E24F-4765-A14B-65985AE7E0DA}" sibTransId="{591F9D30-E7D0-4F8A-9990-6375F354E306}"/>
    <dgm:cxn modelId="{506C108D-305A-445A-B934-01F686EF9A9B}" srcId="{43ED4519-2BD4-4334-AD1A-9E1F7E61A8A5}" destId="{DED82EA9-08BA-4386-B99E-5BCC2749C57C}" srcOrd="2" destOrd="0" parTransId="{E79AE9DB-FDBD-4B7E-9035-0E62DF7E0DD1}" sibTransId="{51EF976D-5993-4BD7-8C4A-2D17B52C9472}"/>
    <dgm:cxn modelId="{9E203D8D-45F7-48E1-96FB-414511F5575A}" type="presOf" srcId="{FB575036-8E09-44B9-8118-999DB6D42441}" destId="{82A47625-3497-40EB-925F-BE84BBA6CC78}" srcOrd="0" destOrd="0" presId="urn:microsoft.com/office/officeart/2016/7/layout/BasicLinearProcessNumbered"/>
    <dgm:cxn modelId="{564E76A9-9001-43C2-BB49-7E0FE72218A2}" type="presOf" srcId="{2A6112A1-B6F0-4352-9DDE-3A27204B0450}" destId="{9005EC9C-A268-4E8A-B702-E391A07C7526}" srcOrd="1" destOrd="0" presId="urn:microsoft.com/office/officeart/2016/7/layout/BasicLinearProcessNumbered"/>
    <dgm:cxn modelId="{3EC884B2-88CB-4B0F-9C6E-EA3833098268}" type="presOf" srcId="{C637BDF7-8B47-4161-9490-C03413A9303C}" destId="{E4F77BFD-75AF-4E80-94C0-54E69B2F9DC7}" srcOrd="0" destOrd="0" presId="urn:microsoft.com/office/officeart/2016/7/layout/BasicLinearProcessNumbered"/>
    <dgm:cxn modelId="{C619DFBD-D620-4928-A52A-D7A95C18AEB0}" type="presOf" srcId="{2A6112A1-B6F0-4352-9DDE-3A27204B0450}" destId="{E7C78277-011A-4F9B-B65B-8CAF8AA491BF}" srcOrd="0" destOrd="0" presId="urn:microsoft.com/office/officeart/2016/7/layout/BasicLinearProcessNumbered"/>
    <dgm:cxn modelId="{038DA7C9-F1A0-43B4-9605-E289F48D86D9}" type="presOf" srcId="{43ED4519-2BD4-4334-AD1A-9E1F7E61A8A5}" destId="{E5906882-F673-4C2A-994D-A98854AAD91C}" srcOrd="0" destOrd="0" presId="urn:microsoft.com/office/officeart/2016/7/layout/BasicLinearProcessNumbered"/>
    <dgm:cxn modelId="{75655BD0-2778-4639-A254-03607B45ED08}" type="presOf" srcId="{99A74D81-7729-4140-B40E-E6E4D54370AF}" destId="{F6362062-C9AC-4856-A036-FEB1FE22BC49}" srcOrd="0" destOrd="0" presId="urn:microsoft.com/office/officeart/2016/7/layout/BasicLinearProcessNumbered"/>
    <dgm:cxn modelId="{50BE39DC-D394-45C7-9ABA-62F4AD912A5D}" type="presOf" srcId="{3838B040-D11A-4C09-9F4F-551AFFA2246A}" destId="{3C1ED394-EF4F-4F22-9FCB-46D0CA8CFDA5}" srcOrd="0" destOrd="0" presId="urn:microsoft.com/office/officeart/2016/7/layout/BasicLinearProcessNumbered"/>
    <dgm:cxn modelId="{B1C7D1DE-827D-4443-B431-68E1356040F0}" type="presOf" srcId="{DED82EA9-08BA-4386-B99E-5BCC2749C57C}" destId="{E1778D84-5CE6-47A1-9226-4A0E4EA16BD9}" srcOrd="0" destOrd="0" presId="urn:microsoft.com/office/officeart/2016/7/layout/BasicLinearProcessNumbered"/>
    <dgm:cxn modelId="{0E084AEB-4DD0-4CEB-82CF-3D5078ED4C4E}" type="presOf" srcId="{69129B97-4680-49C9-B5D2-AC97EA650913}" destId="{9E4C871F-F400-4E56-AF10-C7847BB83B3E}" srcOrd="0" destOrd="0" presId="urn:microsoft.com/office/officeart/2016/7/layout/BasicLinearProcessNumbered"/>
    <dgm:cxn modelId="{5B11D7EB-3835-4D7F-BDBB-D462BC53D53F}" srcId="{43ED4519-2BD4-4334-AD1A-9E1F7E61A8A5}" destId="{C637BDF7-8B47-4161-9490-C03413A9303C}" srcOrd="1" destOrd="0" parTransId="{B8A967ED-778C-4F5D-BEDF-CFB289959AE1}" sibTransId="{9EBDFABB-3B69-406C-A7F6-2C09AE2768C3}"/>
    <dgm:cxn modelId="{DCD9F6EB-8865-47CB-B8AE-13641F455BE5}" srcId="{43ED4519-2BD4-4334-AD1A-9E1F7E61A8A5}" destId="{F3EE6A48-212D-41A4-9912-5D0AE603379B}" srcOrd="5" destOrd="0" parTransId="{5E92C304-903E-4222-9D3F-0E14FB6EC319}" sibTransId="{CE45E250-BC99-46B8-9348-15BD1D1A23FF}"/>
    <dgm:cxn modelId="{62EB8CF6-49FF-4F90-BF2B-3061984A95B5}" type="presOf" srcId="{CE45E250-BC99-46B8-9348-15BD1D1A23FF}" destId="{6F672A26-7BA3-4AAC-B538-54A645AA91CB}" srcOrd="0" destOrd="0" presId="urn:microsoft.com/office/officeart/2016/7/layout/BasicLinearProcessNumbered"/>
    <dgm:cxn modelId="{6EF6DDF6-37DC-4766-BFC9-4C93F8A33D25}" type="presOf" srcId="{C637BDF7-8B47-4161-9490-C03413A9303C}" destId="{A002A74F-4E36-49E2-B9C8-67AA3B5969C4}" srcOrd="1" destOrd="0" presId="urn:microsoft.com/office/officeart/2016/7/layout/BasicLinearProcessNumbered"/>
    <dgm:cxn modelId="{E20832FA-23DB-4B56-9D66-6AEA6802EC73}" type="presOf" srcId="{99A74D81-7729-4140-B40E-E6E4D54370AF}" destId="{CF5398E0-507B-4B17-B39D-74E59C828224}" srcOrd="1" destOrd="0" presId="urn:microsoft.com/office/officeart/2016/7/layout/BasicLinearProcessNumbered"/>
    <dgm:cxn modelId="{77638A26-7FB1-4EEE-8A1D-3BCF2166D767}" type="presParOf" srcId="{E5906882-F673-4C2A-994D-A98854AAD91C}" destId="{C6DA131C-E8F0-4CF9-9AAD-FBFD8425F391}" srcOrd="0" destOrd="0" presId="urn:microsoft.com/office/officeart/2016/7/layout/BasicLinearProcessNumbered"/>
    <dgm:cxn modelId="{4E9A318E-D0FE-430E-A825-BDD0D0B80A3B}" type="presParOf" srcId="{C6DA131C-E8F0-4CF9-9AAD-FBFD8425F391}" destId="{9E4C871F-F400-4E56-AF10-C7847BB83B3E}" srcOrd="0" destOrd="0" presId="urn:microsoft.com/office/officeart/2016/7/layout/BasicLinearProcessNumbered"/>
    <dgm:cxn modelId="{BDEC6FAD-75C1-4170-A735-9DC6D1153A36}" type="presParOf" srcId="{C6DA131C-E8F0-4CF9-9AAD-FBFD8425F391}" destId="{3C1ED394-EF4F-4F22-9FCB-46D0CA8CFDA5}" srcOrd="1" destOrd="0" presId="urn:microsoft.com/office/officeart/2016/7/layout/BasicLinearProcessNumbered"/>
    <dgm:cxn modelId="{D3C3EA24-949B-4867-94AC-FA7090020F9E}" type="presParOf" srcId="{C6DA131C-E8F0-4CF9-9AAD-FBFD8425F391}" destId="{61FEE0E1-4F5F-4C08-B342-B0948A9E1123}" srcOrd="2" destOrd="0" presId="urn:microsoft.com/office/officeart/2016/7/layout/BasicLinearProcessNumbered"/>
    <dgm:cxn modelId="{FD67137E-26FE-4165-B1C5-960297BD3BEA}" type="presParOf" srcId="{C6DA131C-E8F0-4CF9-9AAD-FBFD8425F391}" destId="{96184DA0-812F-4683-982B-1B4000091C31}" srcOrd="3" destOrd="0" presId="urn:microsoft.com/office/officeart/2016/7/layout/BasicLinearProcessNumbered"/>
    <dgm:cxn modelId="{B59B16CB-8070-4420-8947-7D82FC1EA8E2}" type="presParOf" srcId="{E5906882-F673-4C2A-994D-A98854AAD91C}" destId="{2E6662A5-1447-40C8-A1D4-1B24D87A2CD9}" srcOrd="1" destOrd="0" presId="urn:microsoft.com/office/officeart/2016/7/layout/BasicLinearProcessNumbered"/>
    <dgm:cxn modelId="{9143786B-9680-4870-BA86-9F0EA2A04E78}" type="presParOf" srcId="{E5906882-F673-4C2A-994D-A98854AAD91C}" destId="{77DE3D85-C807-44C0-AD13-D69CAD2B35D8}" srcOrd="2" destOrd="0" presId="urn:microsoft.com/office/officeart/2016/7/layout/BasicLinearProcessNumbered"/>
    <dgm:cxn modelId="{83F69798-2312-4DC0-A28B-79DAD00AB2C8}" type="presParOf" srcId="{77DE3D85-C807-44C0-AD13-D69CAD2B35D8}" destId="{E4F77BFD-75AF-4E80-94C0-54E69B2F9DC7}" srcOrd="0" destOrd="0" presId="urn:microsoft.com/office/officeart/2016/7/layout/BasicLinearProcessNumbered"/>
    <dgm:cxn modelId="{40693BD4-977B-4E4C-9652-81AE6DED3821}" type="presParOf" srcId="{77DE3D85-C807-44C0-AD13-D69CAD2B35D8}" destId="{B4A194DB-876B-42EE-A39A-FDC008B93CC8}" srcOrd="1" destOrd="0" presId="urn:microsoft.com/office/officeart/2016/7/layout/BasicLinearProcessNumbered"/>
    <dgm:cxn modelId="{2981A06B-042C-4149-9901-A6C2136B9DD8}" type="presParOf" srcId="{77DE3D85-C807-44C0-AD13-D69CAD2B35D8}" destId="{99D294C9-1F0B-4780-8926-EC127EA9FD3F}" srcOrd="2" destOrd="0" presId="urn:microsoft.com/office/officeart/2016/7/layout/BasicLinearProcessNumbered"/>
    <dgm:cxn modelId="{67F90FC2-1D7A-4B73-B8DE-6D3859A17507}" type="presParOf" srcId="{77DE3D85-C807-44C0-AD13-D69CAD2B35D8}" destId="{A002A74F-4E36-49E2-B9C8-67AA3B5969C4}" srcOrd="3" destOrd="0" presId="urn:microsoft.com/office/officeart/2016/7/layout/BasicLinearProcessNumbered"/>
    <dgm:cxn modelId="{C763943A-29B6-4A80-BED4-B7126DFEA925}" type="presParOf" srcId="{E5906882-F673-4C2A-994D-A98854AAD91C}" destId="{4FDBC078-A28F-4F7C-8BB2-7700ED3F3AB1}" srcOrd="3" destOrd="0" presId="urn:microsoft.com/office/officeart/2016/7/layout/BasicLinearProcessNumbered"/>
    <dgm:cxn modelId="{C9A31F64-A9C5-45FD-9593-1B5B3D8BE326}" type="presParOf" srcId="{E5906882-F673-4C2A-994D-A98854AAD91C}" destId="{7D0AC305-207A-49E8-940D-82C55C1DA7E9}" srcOrd="4" destOrd="0" presId="urn:microsoft.com/office/officeart/2016/7/layout/BasicLinearProcessNumbered"/>
    <dgm:cxn modelId="{750B8F4C-F89E-46AA-BD88-DCCA72EA312D}" type="presParOf" srcId="{7D0AC305-207A-49E8-940D-82C55C1DA7E9}" destId="{E1778D84-5CE6-47A1-9226-4A0E4EA16BD9}" srcOrd="0" destOrd="0" presId="urn:microsoft.com/office/officeart/2016/7/layout/BasicLinearProcessNumbered"/>
    <dgm:cxn modelId="{739A3C8A-522E-432D-96BA-44AA37F08D66}" type="presParOf" srcId="{7D0AC305-207A-49E8-940D-82C55C1DA7E9}" destId="{526BD7D2-2820-43B9-A38C-9E577C2878E9}" srcOrd="1" destOrd="0" presId="urn:microsoft.com/office/officeart/2016/7/layout/BasicLinearProcessNumbered"/>
    <dgm:cxn modelId="{9B7E31E1-D4A4-4A35-8043-2368B4FAA868}" type="presParOf" srcId="{7D0AC305-207A-49E8-940D-82C55C1DA7E9}" destId="{45375506-6E09-4A22-A8F3-2FD7AAEFDF93}" srcOrd="2" destOrd="0" presId="urn:microsoft.com/office/officeart/2016/7/layout/BasicLinearProcessNumbered"/>
    <dgm:cxn modelId="{FEB07681-9DA9-4F58-BC0F-36E59CA8496E}" type="presParOf" srcId="{7D0AC305-207A-49E8-940D-82C55C1DA7E9}" destId="{C44D7A91-670E-4658-88B9-3F1736EBBC6F}" srcOrd="3" destOrd="0" presId="urn:microsoft.com/office/officeart/2016/7/layout/BasicLinearProcessNumbered"/>
    <dgm:cxn modelId="{F36C8829-083C-468C-B368-40EC4D57673F}" type="presParOf" srcId="{E5906882-F673-4C2A-994D-A98854AAD91C}" destId="{182E5D35-F1D8-41D9-A87A-2D08CE854738}" srcOrd="5" destOrd="0" presId="urn:microsoft.com/office/officeart/2016/7/layout/BasicLinearProcessNumbered"/>
    <dgm:cxn modelId="{7C924B44-0501-426E-BE0C-25706D29EDC9}" type="presParOf" srcId="{E5906882-F673-4C2A-994D-A98854AAD91C}" destId="{40D0AF19-43AB-4BCA-9D4C-84D2F2F6D991}" srcOrd="6" destOrd="0" presId="urn:microsoft.com/office/officeart/2016/7/layout/BasicLinearProcessNumbered"/>
    <dgm:cxn modelId="{3E084AD7-FA8A-41E6-9AE0-BBA14A73FDA9}" type="presParOf" srcId="{40D0AF19-43AB-4BCA-9D4C-84D2F2F6D991}" destId="{F6362062-C9AC-4856-A036-FEB1FE22BC49}" srcOrd="0" destOrd="0" presId="urn:microsoft.com/office/officeart/2016/7/layout/BasicLinearProcessNumbered"/>
    <dgm:cxn modelId="{58D6067C-6A48-4495-8EE1-2344EDF4E377}" type="presParOf" srcId="{40D0AF19-43AB-4BCA-9D4C-84D2F2F6D991}" destId="{434AFA68-2E5E-452E-B92D-31A71C7175C8}" srcOrd="1" destOrd="0" presId="urn:microsoft.com/office/officeart/2016/7/layout/BasicLinearProcessNumbered"/>
    <dgm:cxn modelId="{42BE813C-2775-450E-82AC-627D52583D93}" type="presParOf" srcId="{40D0AF19-43AB-4BCA-9D4C-84D2F2F6D991}" destId="{5FA093DC-1866-40AE-A243-33F80A105451}" srcOrd="2" destOrd="0" presId="urn:microsoft.com/office/officeart/2016/7/layout/BasicLinearProcessNumbered"/>
    <dgm:cxn modelId="{88191AD3-3BA9-4BA7-915F-ABDC68BD74A3}" type="presParOf" srcId="{40D0AF19-43AB-4BCA-9D4C-84D2F2F6D991}" destId="{CF5398E0-507B-4B17-B39D-74E59C828224}" srcOrd="3" destOrd="0" presId="urn:microsoft.com/office/officeart/2016/7/layout/BasicLinearProcessNumbered"/>
    <dgm:cxn modelId="{5EC3A83D-246C-4C66-B3BD-F3D4F5F859B8}" type="presParOf" srcId="{E5906882-F673-4C2A-994D-A98854AAD91C}" destId="{826B46AF-ACF2-4ACF-8BB5-94BE4CE95DB7}" srcOrd="7" destOrd="0" presId="urn:microsoft.com/office/officeart/2016/7/layout/BasicLinearProcessNumbered"/>
    <dgm:cxn modelId="{A2181952-F0CD-4393-B2C9-48EF43982F7F}" type="presParOf" srcId="{E5906882-F673-4C2A-994D-A98854AAD91C}" destId="{B55ED378-8529-4A50-A080-4372E15EBE79}" srcOrd="8" destOrd="0" presId="urn:microsoft.com/office/officeart/2016/7/layout/BasicLinearProcessNumbered"/>
    <dgm:cxn modelId="{9C6A14CC-8CAA-4689-B69B-32B7DFF66FD1}" type="presParOf" srcId="{B55ED378-8529-4A50-A080-4372E15EBE79}" destId="{50544BCD-11E2-4D44-8141-FF87FA6D178C}" srcOrd="0" destOrd="0" presId="urn:microsoft.com/office/officeart/2016/7/layout/BasicLinearProcessNumbered"/>
    <dgm:cxn modelId="{A13431A8-8B8D-4B37-8CC8-DEC01A407AF0}" type="presParOf" srcId="{B55ED378-8529-4A50-A080-4372E15EBE79}" destId="{82A0B85A-665C-4B1E-AAAF-884F174BDFD3}" srcOrd="1" destOrd="0" presId="urn:microsoft.com/office/officeart/2016/7/layout/BasicLinearProcessNumbered"/>
    <dgm:cxn modelId="{97756E1A-FE64-4B19-B1F2-2BFDE3E3E415}" type="presParOf" srcId="{B55ED378-8529-4A50-A080-4372E15EBE79}" destId="{7D7E374B-2516-49D8-98EE-7BC5A7C01211}" srcOrd="2" destOrd="0" presId="urn:microsoft.com/office/officeart/2016/7/layout/BasicLinearProcessNumbered"/>
    <dgm:cxn modelId="{50E4C599-EC23-4666-9F66-5E385012DFBF}" type="presParOf" srcId="{B55ED378-8529-4A50-A080-4372E15EBE79}" destId="{64FB910D-EB21-427B-BFFF-D28E31AE003D}" srcOrd="3" destOrd="0" presId="urn:microsoft.com/office/officeart/2016/7/layout/BasicLinearProcessNumbered"/>
    <dgm:cxn modelId="{82BDDAC1-FFC3-4EB0-A286-56D7E1D81146}" type="presParOf" srcId="{E5906882-F673-4C2A-994D-A98854AAD91C}" destId="{510CBD90-8D93-4609-86F8-78E3ACB989B6}" srcOrd="9" destOrd="0" presId="urn:microsoft.com/office/officeart/2016/7/layout/BasicLinearProcessNumbered"/>
    <dgm:cxn modelId="{10EEE489-858A-4C2C-8CC6-03C364D49420}" type="presParOf" srcId="{E5906882-F673-4C2A-994D-A98854AAD91C}" destId="{42229EEE-B50B-46D8-A643-DA7BD2354B95}" srcOrd="10" destOrd="0" presId="urn:microsoft.com/office/officeart/2016/7/layout/BasicLinearProcessNumbered"/>
    <dgm:cxn modelId="{420EC991-9ED9-480F-9C02-7131CE41B0D1}" type="presParOf" srcId="{42229EEE-B50B-46D8-A643-DA7BD2354B95}" destId="{A6F30E94-7517-4DC4-B382-C229D1A122CF}" srcOrd="0" destOrd="0" presId="urn:microsoft.com/office/officeart/2016/7/layout/BasicLinearProcessNumbered"/>
    <dgm:cxn modelId="{DB54859D-DCFA-4AF1-B509-F9FBCFEA6CD5}" type="presParOf" srcId="{42229EEE-B50B-46D8-A643-DA7BD2354B95}" destId="{6F672A26-7BA3-4AAC-B538-54A645AA91CB}" srcOrd="1" destOrd="0" presId="urn:microsoft.com/office/officeart/2016/7/layout/BasicLinearProcessNumbered"/>
    <dgm:cxn modelId="{97D8427B-F5DA-46D4-A061-CBAEDFB7B311}" type="presParOf" srcId="{42229EEE-B50B-46D8-A643-DA7BD2354B95}" destId="{644E9DD9-1D31-415C-B5FC-81BE1C55A605}" srcOrd="2" destOrd="0" presId="urn:microsoft.com/office/officeart/2016/7/layout/BasicLinearProcessNumbered"/>
    <dgm:cxn modelId="{B307AACF-DD7C-4F3E-91DF-981C7866CD0E}" type="presParOf" srcId="{42229EEE-B50B-46D8-A643-DA7BD2354B95}" destId="{4215A73D-3EC2-4A6B-9838-E02E463A3413}" srcOrd="3" destOrd="0" presId="urn:microsoft.com/office/officeart/2016/7/layout/BasicLinearProcessNumbered"/>
    <dgm:cxn modelId="{CCA4E2E4-8F9B-4290-BF54-2BFE9A69C12C}" type="presParOf" srcId="{E5906882-F673-4C2A-994D-A98854AAD91C}" destId="{FBC8AF0F-EE9C-42DC-936E-5BFA57508784}" srcOrd="11" destOrd="0" presId="urn:microsoft.com/office/officeart/2016/7/layout/BasicLinearProcessNumbered"/>
    <dgm:cxn modelId="{49B22996-A1BA-458F-9048-40DBA3E1E600}" type="presParOf" srcId="{E5906882-F673-4C2A-994D-A98854AAD91C}" destId="{34A7EDFE-9A19-4905-8D59-E7D0B4810C4F}" srcOrd="12" destOrd="0" presId="urn:microsoft.com/office/officeart/2016/7/layout/BasicLinearProcessNumbered"/>
    <dgm:cxn modelId="{36610F00-09A7-4B3F-9576-A95E1491B655}" type="presParOf" srcId="{34A7EDFE-9A19-4905-8D59-E7D0B4810C4F}" destId="{E7C78277-011A-4F9B-B65B-8CAF8AA491BF}" srcOrd="0" destOrd="0" presId="urn:microsoft.com/office/officeart/2016/7/layout/BasicLinearProcessNumbered"/>
    <dgm:cxn modelId="{E20E2F48-A192-42EE-B1E9-2381DCA94983}" type="presParOf" srcId="{34A7EDFE-9A19-4905-8D59-E7D0B4810C4F}" destId="{82A47625-3497-40EB-925F-BE84BBA6CC78}" srcOrd="1" destOrd="0" presId="urn:microsoft.com/office/officeart/2016/7/layout/BasicLinearProcessNumbered"/>
    <dgm:cxn modelId="{1DDE25D8-6C74-4BED-85FA-DED97E9C0DB2}" type="presParOf" srcId="{34A7EDFE-9A19-4905-8D59-E7D0B4810C4F}" destId="{94ED3D5B-746A-4C6D-BA1E-A4A347928620}" srcOrd="2" destOrd="0" presId="urn:microsoft.com/office/officeart/2016/7/layout/BasicLinearProcessNumbered"/>
    <dgm:cxn modelId="{40D2D0E0-F889-4789-B465-7C796BF40854}" type="presParOf" srcId="{34A7EDFE-9A19-4905-8D59-E7D0B4810C4F}" destId="{9005EC9C-A268-4E8A-B702-E391A07C752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C871F-F400-4E56-AF10-C7847BB83B3E}">
      <dsp:nvSpPr>
        <dsp:cNvPr id="0" name=""/>
        <dsp:cNvSpPr/>
      </dsp:nvSpPr>
      <dsp:spPr>
        <a:xfrm>
          <a:off x="9576"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Draft obligations narrowly</a:t>
          </a:r>
          <a:endParaRPr lang="en-US" sz="1100" kern="1200"/>
        </a:p>
      </dsp:txBody>
      <dsp:txXfrm>
        <a:off x="9576" y="1461716"/>
        <a:ext cx="1431081" cy="1202108"/>
      </dsp:txXfrm>
    </dsp:sp>
    <dsp:sp modelId="{3C1ED394-EF4F-4F22-9FCB-46D0CA8CFDA5}">
      <dsp:nvSpPr>
        <dsp:cNvPr id="0" name=""/>
        <dsp:cNvSpPr/>
      </dsp:nvSpPr>
      <dsp:spPr>
        <a:xfrm>
          <a:off x="424589"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12611" y="988754"/>
        <a:ext cx="425010" cy="425010"/>
      </dsp:txXfrm>
    </dsp:sp>
    <dsp:sp modelId="{61FEE0E1-4F5F-4C08-B342-B0948A9E1123}">
      <dsp:nvSpPr>
        <dsp:cNvPr id="0" name=""/>
        <dsp:cNvSpPr/>
      </dsp:nvSpPr>
      <dsp:spPr>
        <a:xfrm>
          <a:off x="9576"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77BFD-75AF-4E80-94C0-54E69B2F9DC7}">
      <dsp:nvSpPr>
        <dsp:cNvPr id="0" name=""/>
        <dsp:cNvSpPr/>
      </dsp:nvSpPr>
      <dsp:spPr>
        <a:xfrm>
          <a:off x="1583765"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Provide for exclusions from broadly worded covenants</a:t>
          </a:r>
          <a:endParaRPr lang="en-US" sz="1100" kern="1200"/>
        </a:p>
      </dsp:txBody>
      <dsp:txXfrm>
        <a:off x="1583765" y="1461716"/>
        <a:ext cx="1431081" cy="1202108"/>
      </dsp:txXfrm>
    </dsp:sp>
    <dsp:sp modelId="{B4A194DB-876B-42EE-A39A-FDC008B93CC8}">
      <dsp:nvSpPr>
        <dsp:cNvPr id="0" name=""/>
        <dsp:cNvSpPr/>
      </dsp:nvSpPr>
      <dsp:spPr>
        <a:xfrm>
          <a:off x="1998779"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086801" y="988754"/>
        <a:ext cx="425010" cy="425010"/>
      </dsp:txXfrm>
    </dsp:sp>
    <dsp:sp modelId="{99D294C9-1F0B-4780-8926-EC127EA9FD3F}">
      <dsp:nvSpPr>
        <dsp:cNvPr id="0" name=""/>
        <dsp:cNvSpPr/>
      </dsp:nvSpPr>
      <dsp:spPr>
        <a:xfrm>
          <a:off x="1583765"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78D84-5CE6-47A1-9226-4A0E4EA16BD9}">
      <dsp:nvSpPr>
        <dsp:cNvPr id="0" name=""/>
        <dsp:cNvSpPr/>
      </dsp:nvSpPr>
      <dsp:spPr>
        <a:xfrm>
          <a:off x="3157954"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Add materiality or other qualifiers</a:t>
          </a:r>
          <a:endParaRPr lang="en-US" sz="1100" kern="1200"/>
        </a:p>
      </dsp:txBody>
      <dsp:txXfrm>
        <a:off x="3157954" y="1461716"/>
        <a:ext cx="1431081" cy="1202108"/>
      </dsp:txXfrm>
    </dsp:sp>
    <dsp:sp modelId="{526BD7D2-2820-43B9-A38C-9E577C2878E9}">
      <dsp:nvSpPr>
        <dsp:cNvPr id="0" name=""/>
        <dsp:cNvSpPr/>
      </dsp:nvSpPr>
      <dsp:spPr>
        <a:xfrm>
          <a:off x="3572968"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660990" y="988754"/>
        <a:ext cx="425010" cy="425010"/>
      </dsp:txXfrm>
    </dsp:sp>
    <dsp:sp modelId="{45375506-6E09-4A22-A8F3-2FD7AAEFDF93}">
      <dsp:nvSpPr>
        <dsp:cNvPr id="0" name=""/>
        <dsp:cNvSpPr/>
      </dsp:nvSpPr>
      <dsp:spPr>
        <a:xfrm>
          <a:off x="3157954"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62062-C9AC-4856-A036-FEB1FE22BC49}">
      <dsp:nvSpPr>
        <dsp:cNvPr id="0" name=""/>
        <dsp:cNvSpPr/>
      </dsp:nvSpPr>
      <dsp:spPr>
        <a:xfrm>
          <a:off x="4732144"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Convert an absolute obligation into an obligation to use best/reasonable efforts</a:t>
          </a:r>
          <a:endParaRPr lang="en-US" sz="1100" kern="1200"/>
        </a:p>
      </dsp:txBody>
      <dsp:txXfrm>
        <a:off x="4732144" y="1461716"/>
        <a:ext cx="1431081" cy="1202108"/>
      </dsp:txXfrm>
    </dsp:sp>
    <dsp:sp modelId="{434AFA68-2E5E-452E-B92D-31A71C7175C8}">
      <dsp:nvSpPr>
        <dsp:cNvPr id="0" name=""/>
        <dsp:cNvSpPr/>
      </dsp:nvSpPr>
      <dsp:spPr>
        <a:xfrm>
          <a:off x="5147157"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235179" y="988754"/>
        <a:ext cx="425010" cy="425010"/>
      </dsp:txXfrm>
    </dsp:sp>
    <dsp:sp modelId="{5FA093DC-1866-40AE-A243-33F80A105451}">
      <dsp:nvSpPr>
        <dsp:cNvPr id="0" name=""/>
        <dsp:cNvSpPr/>
      </dsp:nvSpPr>
      <dsp:spPr>
        <a:xfrm>
          <a:off x="4732144"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44BCD-11E2-4D44-8141-FF87FA6D178C}">
      <dsp:nvSpPr>
        <dsp:cNvPr id="0" name=""/>
        <dsp:cNvSpPr/>
      </dsp:nvSpPr>
      <dsp:spPr>
        <a:xfrm>
          <a:off x="6306333"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Convert an unconditional covenant into one that is conditional</a:t>
          </a:r>
          <a:endParaRPr lang="en-US" sz="1100" kern="1200"/>
        </a:p>
      </dsp:txBody>
      <dsp:txXfrm>
        <a:off x="6306333" y="1461716"/>
        <a:ext cx="1431081" cy="1202108"/>
      </dsp:txXfrm>
    </dsp:sp>
    <dsp:sp modelId="{82A0B85A-665C-4B1E-AAAF-884F174BDFD3}">
      <dsp:nvSpPr>
        <dsp:cNvPr id="0" name=""/>
        <dsp:cNvSpPr/>
      </dsp:nvSpPr>
      <dsp:spPr>
        <a:xfrm>
          <a:off x="6721347"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6809369" y="988754"/>
        <a:ext cx="425010" cy="425010"/>
      </dsp:txXfrm>
    </dsp:sp>
    <dsp:sp modelId="{7D7E374B-2516-49D8-98EE-7BC5A7C01211}">
      <dsp:nvSpPr>
        <dsp:cNvPr id="0" name=""/>
        <dsp:cNvSpPr/>
      </dsp:nvSpPr>
      <dsp:spPr>
        <a:xfrm>
          <a:off x="6306333"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30E94-7517-4DC4-B382-C229D1A122CF}">
      <dsp:nvSpPr>
        <dsp:cNvPr id="0" name=""/>
        <dsp:cNvSpPr/>
      </dsp:nvSpPr>
      <dsp:spPr>
        <a:xfrm>
          <a:off x="7880523"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Provide a grace period to cure nonperformance</a:t>
          </a:r>
          <a:endParaRPr lang="en-US" sz="1100" kern="1200"/>
        </a:p>
      </dsp:txBody>
      <dsp:txXfrm>
        <a:off x="7880523" y="1461716"/>
        <a:ext cx="1431081" cy="1202108"/>
      </dsp:txXfrm>
    </dsp:sp>
    <dsp:sp modelId="{6F672A26-7BA3-4AAC-B538-54A645AA91CB}">
      <dsp:nvSpPr>
        <dsp:cNvPr id="0" name=""/>
        <dsp:cNvSpPr/>
      </dsp:nvSpPr>
      <dsp:spPr>
        <a:xfrm>
          <a:off x="8295536"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6</a:t>
          </a:r>
        </a:p>
      </dsp:txBody>
      <dsp:txXfrm>
        <a:off x="8383558" y="988754"/>
        <a:ext cx="425010" cy="425010"/>
      </dsp:txXfrm>
    </dsp:sp>
    <dsp:sp modelId="{644E9DD9-1D31-415C-B5FC-81BE1C55A605}">
      <dsp:nvSpPr>
        <dsp:cNvPr id="0" name=""/>
        <dsp:cNvSpPr/>
      </dsp:nvSpPr>
      <dsp:spPr>
        <a:xfrm>
          <a:off x="7880523"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78277-011A-4F9B-B65B-8CAF8AA491BF}">
      <dsp:nvSpPr>
        <dsp:cNvPr id="0" name=""/>
        <dsp:cNvSpPr/>
      </dsp:nvSpPr>
      <dsp:spPr>
        <a:xfrm>
          <a:off x="9454712" y="700381"/>
          <a:ext cx="1431081" cy="20035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573" tIns="330200" rIns="111573" bIns="330200" numCol="1" spcCol="1270" anchor="t" anchorCtr="0">
          <a:noAutofit/>
        </a:bodyPr>
        <a:lstStyle/>
        <a:p>
          <a:pPr marL="0" lvl="0" indent="0" algn="l" defTabSz="488950">
            <a:lnSpc>
              <a:spcPct val="90000"/>
            </a:lnSpc>
            <a:spcBef>
              <a:spcPct val="0"/>
            </a:spcBef>
            <a:spcAft>
              <a:spcPct val="35000"/>
            </a:spcAft>
            <a:buNone/>
          </a:pPr>
          <a:r>
            <a:rPr lang="en-US" sz="1100" b="0" i="0" kern="1200"/>
            <a:t>Limit the survival period</a:t>
          </a:r>
          <a:endParaRPr lang="en-US" sz="1100" kern="1200"/>
        </a:p>
      </dsp:txBody>
      <dsp:txXfrm>
        <a:off x="9454712" y="1461716"/>
        <a:ext cx="1431081" cy="1202108"/>
      </dsp:txXfrm>
    </dsp:sp>
    <dsp:sp modelId="{82A47625-3497-40EB-925F-BE84BBA6CC78}">
      <dsp:nvSpPr>
        <dsp:cNvPr id="0" name=""/>
        <dsp:cNvSpPr/>
      </dsp:nvSpPr>
      <dsp:spPr>
        <a:xfrm>
          <a:off x="9869726" y="900732"/>
          <a:ext cx="601054" cy="60105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1" tIns="12700" rIns="46861" bIns="12700" numCol="1" spcCol="1270" anchor="ctr" anchorCtr="0">
          <a:noAutofit/>
        </a:bodyPr>
        <a:lstStyle/>
        <a:p>
          <a:pPr marL="0" lvl="0" indent="0" algn="ctr" defTabSz="1244600">
            <a:lnSpc>
              <a:spcPct val="90000"/>
            </a:lnSpc>
            <a:spcBef>
              <a:spcPct val="0"/>
            </a:spcBef>
            <a:spcAft>
              <a:spcPct val="35000"/>
            </a:spcAft>
            <a:buNone/>
          </a:pPr>
          <a:r>
            <a:rPr lang="en-US" sz="2800" kern="1200"/>
            <a:t>7</a:t>
          </a:r>
        </a:p>
      </dsp:txBody>
      <dsp:txXfrm>
        <a:off x="9957748" y="988754"/>
        <a:ext cx="425010" cy="425010"/>
      </dsp:txXfrm>
    </dsp:sp>
    <dsp:sp modelId="{94ED3D5B-746A-4C6D-BA1E-A4A347928620}">
      <dsp:nvSpPr>
        <dsp:cNvPr id="0" name=""/>
        <dsp:cNvSpPr/>
      </dsp:nvSpPr>
      <dsp:spPr>
        <a:xfrm>
          <a:off x="9454712" y="2703823"/>
          <a:ext cx="1431081"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6B4F79-19BA-4BC3-916F-4BE7E700213E}" type="datetimeFigureOut">
              <a:rPr lang="en-US" smtClean="0"/>
              <a:t>10/27/2021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FD1C0B-E383-4386-BAD6-E451FCD7D89A}" type="slidenum">
              <a:rPr lang="en-US" smtClean="0"/>
              <a:t>‹#›</a:t>
            </a:fld>
            <a:endParaRPr lang="en-US"/>
          </a:p>
        </p:txBody>
      </p:sp>
    </p:spTree>
    <p:extLst>
      <p:ext uri="{BB962C8B-B14F-4D97-AF65-F5344CB8AC3E}">
        <p14:creationId xmlns:p14="http://schemas.microsoft.com/office/powerpoint/2010/main" val="275725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aw.cornell.edu/ucc/1/1-30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1</a:t>
            </a:fld>
            <a:endParaRPr lang="en-US"/>
          </a:p>
        </p:txBody>
      </p:sp>
    </p:spTree>
    <p:extLst>
      <p:ext uri="{BB962C8B-B14F-4D97-AF65-F5344CB8AC3E}">
        <p14:creationId xmlns:p14="http://schemas.microsoft.com/office/powerpoint/2010/main" val="1665558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Realistically speaking though, it is very difficult something to account for everything that should be listed as an expectation. So you can also limit the scope through materiality requirements. Materiality requirements usually take one of three forms: material subject matters, material degrees of non-compliance, or a combination of both of those. While these statements are convenient, be careful and use them sparingly, as they can quickly add up to dilute the legal impact of the statement and make them too broad.</a:t>
            </a:r>
          </a:p>
        </p:txBody>
      </p:sp>
      <p:sp>
        <p:nvSpPr>
          <p:cNvPr id="4" name="Slide Number Placeholder 3"/>
          <p:cNvSpPr>
            <a:spLocks noGrp="1"/>
          </p:cNvSpPr>
          <p:nvPr>
            <p:ph type="sldNum" sz="quarter" idx="5"/>
          </p:nvPr>
        </p:nvSpPr>
        <p:spPr/>
        <p:txBody>
          <a:bodyPr/>
          <a:lstStyle/>
          <a:p>
            <a:fld id="{E9FD1C0B-E383-4386-BAD6-E451FCD7D89A}" type="slidenum">
              <a:rPr lang="en-US" smtClean="0"/>
              <a:t>12</a:t>
            </a:fld>
            <a:endParaRPr lang="en-US"/>
          </a:p>
        </p:txBody>
      </p:sp>
    </p:spTree>
    <p:extLst>
      <p:ext uri="{BB962C8B-B14F-4D97-AF65-F5344CB8AC3E}">
        <p14:creationId xmlns:p14="http://schemas.microsoft.com/office/powerpoint/2010/main" val="53198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14</a:t>
            </a:fld>
            <a:endParaRPr lang="en-US"/>
          </a:p>
        </p:txBody>
      </p:sp>
    </p:spTree>
    <p:extLst>
      <p:ext uri="{BB962C8B-B14F-4D97-AF65-F5344CB8AC3E}">
        <p14:creationId xmlns:p14="http://schemas.microsoft.com/office/powerpoint/2010/main" val="305544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form of covenant is a restrictive covenant in employment contexts. It seeks to protect business interests of a company by limiting what an individual who left the company can do. </a:t>
            </a:r>
          </a:p>
        </p:txBody>
      </p:sp>
      <p:sp>
        <p:nvSpPr>
          <p:cNvPr id="4" name="Slide Number Placeholder 3"/>
          <p:cNvSpPr>
            <a:spLocks noGrp="1"/>
          </p:cNvSpPr>
          <p:nvPr>
            <p:ph type="sldNum" sz="quarter" idx="5"/>
          </p:nvPr>
        </p:nvSpPr>
        <p:spPr/>
        <p:txBody>
          <a:bodyPr/>
          <a:lstStyle/>
          <a:p>
            <a:fld id="{E9FD1C0B-E383-4386-BAD6-E451FCD7D89A}" type="slidenum">
              <a:rPr lang="en-US" smtClean="0"/>
              <a:t>15</a:t>
            </a:fld>
            <a:endParaRPr lang="en-US"/>
          </a:p>
        </p:txBody>
      </p:sp>
    </p:spTree>
    <p:extLst>
      <p:ext uri="{BB962C8B-B14F-4D97-AF65-F5344CB8AC3E}">
        <p14:creationId xmlns:p14="http://schemas.microsoft.com/office/powerpoint/2010/main" val="85886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595959"/>
                </a:solidFill>
                <a:latin typeface="Open Sans" panose="020B0606030504020204" pitchFamily="34" charset="0"/>
                <a:ea typeface="Calibri" panose="020F0502020204030204" pitchFamily="34" charset="0"/>
                <a:cs typeface="Times New Roman" panose="02020603050405020304" pitchFamily="18" charset="0"/>
              </a:rPr>
              <a:t>Restrictive covenants are allowed only if the enforcement of it will benefit the legitimate business interests of the former employer. In terms of what constitutes a legitimate business interest, courts usually identify trade secrets, confidential proprietary information, goodwill and special training as protectable property of the business. As a result, it’s important to keep in mind how the covenants you are drafting can be reasonably proven to benefit the company.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16</a:t>
            </a:fld>
            <a:endParaRPr lang="en-US"/>
          </a:p>
        </p:txBody>
      </p:sp>
    </p:spTree>
    <p:extLst>
      <p:ext uri="{BB962C8B-B14F-4D97-AF65-F5344CB8AC3E}">
        <p14:creationId xmlns:p14="http://schemas.microsoft.com/office/powerpoint/2010/main" val="274999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things to avoid when drafting restrictive covenants to make them more likely to withstand any challenge and be more likely to be enforceable. </a:t>
            </a:r>
          </a:p>
          <a:p>
            <a:endParaRPr lang="en-US" dirty="0"/>
          </a:p>
          <a:p>
            <a:r>
              <a:rPr lang="en-US" dirty="0"/>
              <a:t>One of the things to avoid is lengthy restriction periods. These restriction periods restrict the departing party’s conduct towards former customers and how they handle confidential information. They control the length of time that the departing party cannot solicit former customers and how long certain information must be kept confidential before becoming public domain or event state and unusable. Considering these applications of a restriction periods, it is crucial to remain reasonable and avoid excessively lengthy restriction periods. s</a:t>
            </a:r>
          </a:p>
          <a:p>
            <a:endParaRPr lang="en-US" dirty="0"/>
          </a:p>
          <a:p>
            <a:r>
              <a:rPr lang="en-US" dirty="0"/>
              <a:t>Secondly, it’s important to avoid a broad geographic restriction. A geographic restriction limits where the departing party may operate a business. It must be reasonable though, so it is usually considered t be where the existing company does business. Yet, the geographic boundaries and limitations are very uncertain, so it is more common to focus on other aspects such as protecting confidential information or trade secrets than any geographic location. However, if you are still interested in including geographic restriction, the area should be carefully targeted and very precise to reduce the chance of it being deemed unenforceable. </a:t>
            </a:r>
          </a:p>
        </p:txBody>
      </p:sp>
      <p:sp>
        <p:nvSpPr>
          <p:cNvPr id="4" name="Slide Number Placeholder 3"/>
          <p:cNvSpPr>
            <a:spLocks noGrp="1"/>
          </p:cNvSpPr>
          <p:nvPr>
            <p:ph type="sldNum" sz="quarter" idx="5"/>
          </p:nvPr>
        </p:nvSpPr>
        <p:spPr/>
        <p:txBody>
          <a:bodyPr/>
          <a:lstStyle/>
          <a:p>
            <a:fld id="{E9FD1C0B-E383-4386-BAD6-E451FCD7D89A}" type="slidenum">
              <a:rPr lang="en-US" smtClean="0"/>
              <a:t>17</a:t>
            </a:fld>
            <a:endParaRPr lang="en-US"/>
          </a:p>
        </p:txBody>
      </p:sp>
    </p:spTree>
    <p:extLst>
      <p:ext uri="{BB962C8B-B14F-4D97-AF65-F5344CB8AC3E}">
        <p14:creationId xmlns:p14="http://schemas.microsoft.com/office/powerpoint/2010/main" val="209040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of law and forum selection clauses are both risky due to variations in how every jurisdiction treats restrictive covenants. For instance, in California, restrictive covenants are void except for a small number of limited circumstances. Variations completely change the strategy and even the viability of restrictive covenants.  If you choose to follow a different state’s law through including one of these clauses, you must ensure that you thoroughly understand the procedural and substantive law of the foreign jurisdiction.</a:t>
            </a:r>
          </a:p>
        </p:txBody>
      </p:sp>
      <p:sp>
        <p:nvSpPr>
          <p:cNvPr id="4" name="Slide Number Placeholder 3"/>
          <p:cNvSpPr>
            <a:spLocks noGrp="1"/>
          </p:cNvSpPr>
          <p:nvPr>
            <p:ph type="sldNum" sz="quarter" idx="5"/>
          </p:nvPr>
        </p:nvSpPr>
        <p:spPr/>
        <p:txBody>
          <a:bodyPr/>
          <a:lstStyle/>
          <a:p>
            <a:fld id="{E9FD1C0B-E383-4386-BAD6-E451FCD7D89A}" type="slidenum">
              <a:rPr lang="en-US" smtClean="0"/>
              <a:t>18</a:t>
            </a:fld>
            <a:endParaRPr lang="en-US"/>
          </a:p>
        </p:txBody>
      </p:sp>
    </p:spTree>
    <p:extLst>
      <p:ext uri="{BB962C8B-B14F-4D97-AF65-F5344CB8AC3E}">
        <p14:creationId xmlns:p14="http://schemas.microsoft.com/office/powerpoint/2010/main" val="4260996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form that covenants take is for loans. </a:t>
            </a:r>
          </a:p>
        </p:txBody>
      </p:sp>
      <p:sp>
        <p:nvSpPr>
          <p:cNvPr id="4" name="Slide Number Placeholder 3"/>
          <p:cNvSpPr>
            <a:spLocks noGrp="1"/>
          </p:cNvSpPr>
          <p:nvPr>
            <p:ph type="sldNum" sz="quarter" idx="5"/>
          </p:nvPr>
        </p:nvSpPr>
        <p:spPr/>
        <p:txBody>
          <a:bodyPr/>
          <a:lstStyle/>
          <a:p>
            <a:fld id="{E9FD1C0B-E383-4386-BAD6-E451FCD7D89A}" type="slidenum">
              <a:rPr lang="en-US" smtClean="0"/>
              <a:t>19</a:t>
            </a:fld>
            <a:endParaRPr lang="en-US"/>
          </a:p>
        </p:txBody>
      </p:sp>
    </p:spTree>
    <p:extLst>
      <p:ext uri="{BB962C8B-B14F-4D97-AF65-F5344CB8AC3E}">
        <p14:creationId xmlns:p14="http://schemas.microsoft.com/office/powerpoint/2010/main" val="203891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including this slide, the following slides are all examples of written covenants for each common exception. Discuss strengths of and best practices related to each examples)</a:t>
            </a:r>
          </a:p>
        </p:txBody>
      </p:sp>
      <p:sp>
        <p:nvSpPr>
          <p:cNvPr id="4" name="Slide Number Placeholder 3"/>
          <p:cNvSpPr>
            <a:spLocks noGrp="1"/>
          </p:cNvSpPr>
          <p:nvPr>
            <p:ph type="sldNum" sz="quarter" idx="5"/>
          </p:nvPr>
        </p:nvSpPr>
        <p:spPr/>
        <p:txBody>
          <a:bodyPr/>
          <a:lstStyle/>
          <a:p>
            <a:fld id="{E9FD1C0B-E383-4386-BAD6-E451FCD7D89A}" type="slidenum">
              <a:rPr lang="en-US" smtClean="0"/>
              <a:t>21</a:t>
            </a:fld>
            <a:endParaRPr lang="en-US"/>
          </a:p>
        </p:txBody>
      </p:sp>
    </p:spTree>
    <p:extLst>
      <p:ext uri="{BB962C8B-B14F-4D97-AF65-F5344CB8AC3E}">
        <p14:creationId xmlns:p14="http://schemas.microsoft.com/office/powerpoint/2010/main" val="40667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wording of negative covenants require special attention due to the complexity of and relationship between the negative covenants. If you’re not careful, for instance, a transaction that is permitted by one covenant can be prohibited by another covenant. </a:t>
            </a:r>
          </a:p>
        </p:txBody>
      </p:sp>
      <p:sp>
        <p:nvSpPr>
          <p:cNvPr id="4" name="Slide Number Placeholder 3"/>
          <p:cNvSpPr>
            <a:spLocks noGrp="1"/>
          </p:cNvSpPr>
          <p:nvPr>
            <p:ph type="sldNum" sz="quarter" idx="5"/>
          </p:nvPr>
        </p:nvSpPr>
        <p:spPr/>
        <p:txBody>
          <a:bodyPr/>
          <a:lstStyle/>
          <a:p>
            <a:fld id="{E9FD1C0B-E383-4386-BAD6-E451FCD7D89A}" type="slidenum">
              <a:rPr lang="en-US" smtClean="0"/>
              <a:t>25</a:t>
            </a:fld>
            <a:endParaRPr lang="en-US"/>
          </a:p>
        </p:txBody>
      </p:sp>
    </p:spTree>
    <p:extLst>
      <p:ext uri="{BB962C8B-B14F-4D97-AF65-F5344CB8AC3E}">
        <p14:creationId xmlns:p14="http://schemas.microsoft.com/office/powerpoint/2010/main" val="142206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 including this slide, the following slides are all examples of written covenants for each common exception. Discuss strengths of and best practices related to each examples)</a:t>
            </a: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26</a:t>
            </a:fld>
            <a:endParaRPr lang="en-US"/>
          </a:p>
        </p:txBody>
      </p:sp>
    </p:spTree>
    <p:extLst>
      <p:ext uri="{BB962C8B-B14F-4D97-AF65-F5344CB8AC3E}">
        <p14:creationId xmlns:p14="http://schemas.microsoft.com/office/powerpoint/2010/main" val="327398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Covenants, representations, and warranties are all aspects of contracts, and serve different, important purposes. So what’s the difference between them? And why should you care?</a:t>
            </a:r>
          </a:p>
        </p:txBody>
      </p:sp>
      <p:sp>
        <p:nvSpPr>
          <p:cNvPr id="4" name="Slide Number Placeholder 3"/>
          <p:cNvSpPr>
            <a:spLocks noGrp="1"/>
          </p:cNvSpPr>
          <p:nvPr>
            <p:ph type="sldNum" sz="quarter" idx="5"/>
          </p:nvPr>
        </p:nvSpPr>
        <p:spPr/>
        <p:txBody>
          <a:bodyPr/>
          <a:lstStyle/>
          <a:p>
            <a:fld id="{E9FD1C0B-E383-4386-BAD6-E451FCD7D89A}" type="slidenum">
              <a:rPr lang="en-US" smtClean="0"/>
              <a:t>2</a:t>
            </a:fld>
            <a:endParaRPr lang="en-US"/>
          </a:p>
        </p:txBody>
      </p:sp>
    </p:spTree>
    <p:extLst>
      <p:ext uri="{BB962C8B-B14F-4D97-AF65-F5344CB8AC3E}">
        <p14:creationId xmlns:p14="http://schemas.microsoft.com/office/powerpoint/2010/main" val="3463845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in express warranties, the meaning of the word “warrant” is moot and often unnecessary. In fact, Karl Llewelyn, the chief architect of the UCC, commented that “The sane course is to discard the word warranty from one’s thinking”.</a:t>
            </a:r>
          </a:p>
        </p:txBody>
      </p:sp>
      <p:sp>
        <p:nvSpPr>
          <p:cNvPr id="4" name="Slide Number Placeholder 3"/>
          <p:cNvSpPr>
            <a:spLocks noGrp="1"/>
          </p:cNvSpPr>
          <p:nvPr>
            <p:ph type="sldNum" sz="quarter" idx="5"/>
          </p:nvPr>
        </p:nvSpPr>
        <p:spPr/>
        <p:txBody>
          <a:bodyPr/>
          <a:lstStyle/>
          <a:p>
            <a:fld id="{E9FD1C0B-E383-4386-BAD6-E451FCD7D89A}" type="slidenum">
              <a:rPr lang="en-US" smtClean="0"/>
              <a:t>32</a:t>
            </a:fld>
            <a:endParaRPr lang="en-US"/>
          </a:p>
        </p:txBody>
      </p:sp>
    </p:spTree>
    <p:extLst>
      <p:ext uri="{BB962C8B-B14F-4D97-AF65-F5344CB8AC3E}">
        <p14:creationId xmlns:p14="http://schemas.microsoft.com/office/powerpoint/2010/main" val="158768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don’t use the words “warranty” or “warrant”, unless you are disclaiming implied warranties, which I will talk about in a little while. Instead, use “representation” and “represent”. However, “representation” and “represent” might not even be necessary. According to the UCC, “It is not necessary to the creation of an express warranty that the seller use formal words such as ‘warrant’ or ‘guarantee’ or that he have a specific intention to make a warranty.” The only function of the word is to indicate who is warranting, so sticking with the goods’ description is enough without needing to write “warrant” or “represent”. </a:t>
            </a: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33</a:t>
            </a:fld>
            <a:endParaRPr lang="en-US"/>
          </a:p>
        </p:txBody>
      </p:sp>
    </p:spTree>
    <p:extLst>
      <p:ext uri="{BB962C8B-B14F-4D97-AF65-F5344CB8AC3E}">
        <p14:creationId xmlns:p14="http://schemas.microsoft.com/office/powerpoint/2010/main" val="391635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However, it is important to note that general statements about quality or superiority when describing a product usually are not legally binding and do not create an express warranty, especially if it is puffery.  Puffery is an expression of opinion, usually about quality or superiority, that is not made to be a representation of fact or exaggerated boasting that a reasonable person would not rely upon to enter in a contract or make a purchase. For instance, statements like “state of the art” are usually ruled to be puffery and do not create a warranty. Yet, even if it can be reasonably assumed that a statement is puffery, there is an inherent risk that the statement is going to constitute an enforceable warranty. As a result, it is best to avoid vague assertions of quality or superiority and be clear and concise.</a:t>
            </a: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36</a:t>
            </a:fld>
            <a:endParaRPr lang="en-US"/>
          </a:p>
        </p:txBody>
      </p:sp>
    </p:spTree>
    <p:extLst>
      <p:ext uri="{BB962C8B-B14F-4D97-AF65-F5344CB8AC3E}">
        <p14:creationId xmlns:p14="http://schemas.microsoft.com/office/powerpoint/2010/main" val="26246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that the express warranty is violated, various remedies may be used, but it is often in the interest of the seller to implement various restrictions. Some restrictions can include the duration that the warranty is valid for as well as the method of remedy. </a:t>
            </a:r>
          </a:p>
        </p:txBody>
      </p:sp>
      <p:sp>
        <p:nvSpPr>
          <p:cNvPr id="4" name="Slide Number Placeholder 3"/>
          <p:cNvSpPr>
            <a:spLocks noGrp="1"/>
          </p:cNvSpPr>
          <p:nvPr>
            <p:ph type="sldNum" sz="quarter" idx="5"/>
          </p:nvPr>
        </p:nvSpPr>
        <p:spPr/>
        <p:txBody>
          <a:bodyPr/>
          <a:lstStyle/>
          <a:p>
            <a:fld id="{E9FD1C0B-E383-4386-BAD6-E451FCD7D89A}" type="slidenum">
              <a:rPr lang="en-US" smtClean="0"/>
              <a:t>38</a:t>
            </a:fld>
            <a:endParaRPr lang="en-US"/>
          </a:p>
        </p:txBody>
      </p:sp>
    </p:spTree>
    <p:extLst>
      <p:ext uri="{BB962C8B-B14F-4D97-AF65-F5344CB8AC3E}">
        <p14:creationId xmlns:p14="http://schemas.microsoft.com/office/powerpoint/2010/main" val="355264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Disclaiming warranties is another aspect of an express warranty. For this section, I will talk about disclaiming warranties as well as tips for the UCC.</a:t>
            </a:r>
          </a:p>
        </p:txBody>
      </p:sp>
      <p:sp>
        <p:nvSpPr>
          <p:cNvPr id="4" name="Slide Number Placeholder 3"/>
          <p:cNvSpPr>
            <a:spLocks noGrp="1"/>
          </p:cNvSpPr>
          <p:nvPr>
            <p:ph type="sldNum" sz="quarter" idx="5"/>
          </p:nvPr>
        </p:nvSpPr>
        <p:spPr/>
        <p:txBody>
          <a:bodyPr/>
          <a:lstStyle/>
          <a:p>
            <a:fld id="{E9FD1C0B-E383-4386-BAD6-E451FCD7D89A}" type="slidenum">
              <a:rPr lang="en-US" smtClean="0"/>
              <a:t>39</a:t>
            </a:fld>
            <a:endParaRPr lang="en-US"/>
          </a:p>
        </p:txBody>
      </p:sp>
    </p:spTree>
    <p:extLst>
      <p:ext uri="{BB962C8B-B14F-4D97-AF65-F5344CB8AC3E}">
        <p14:creationId xmlns:p14="http://schemas.microsoft.com/office/powerpoint/2010/main" val="78863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40</a:t>
            </a:fld>
            <a:endParaRPr lang="en-US"/>
          </a:p>
        </p:txBody>
      </p:sp>
    </p:spTree>
    <p:extLst>
      <p:ext uri="{BB962C8B-B14F-4D97-AF65-F5344CB8AC3E}">
        <p14:creationId xmlns:p14="http://schemas.microsoft.com/office/powerpoint/2010/main" val="1920997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details of these cases and how they are both examples of failed attempts to disclaim express warranties)</a:t>
            </a:r>
          </a:p>
        </p:txBody>
      </p:sp>
      <p:sp>
        <p:nvSpPr>
          <p:cNvPr id="4" name="Slide Number Placeholder 3"/>
          <p:cNvSpPr>
            <a:spLocks noGrp="1"/>
          </p:cNvSpPr>
          <p:nvPr>
            <p:ph type="sldNum" sz="quarter" idx="5"/>
          </p:nvPr>
        </p:nvSpPr>
        <p:spPr/>
        <p:txBody>
          <a:bodyPr/>
          <a:lstStyle/>
          <a:p>
            <a:fld id="{E9FD1C0B-E383-4386-BAD6-E451FCD7D89A}" type="slidenum">
              <a:rPr lang="en-US" smtClean="0"/>
              <a:t>41</a:t>
            </a:fld>
            <a:endParaRPr lang="en-US"/>
          </a:p>
        </p:txBody>
      </p:sp>
    </p:spTree>
    <p:extLst>
      <p:ext uri="{BB962C8B-B14F-4D97-AF65-F5344CB8AC3E}">
        <p14:creationId xmlns:p14="http://schemas.microsoft.com/office/powerpoint/2010/main" val="921143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While express warranties cannot be disclaimed, implied warranties can and should be disclaimed. It should be made clear that the seller makes no other warranty besides the express warranty, including disclaiming implied warranties such as the implied warranty of merchantability, course of dealing and usage of trade, and fitness for particular purpose.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The implied warranty of merchantability warrants that the goods are merchantable because the seller is a merchant with respect to goods of that kind. The implied warranty of fitness originates from when a buyer requests something for a particular purpose, and then the seller supplies the product to serve that purpose</a:t>
            </a:r>
            <a:r>
              <a:rPr lang="en-US" u="none" dirty="0">
                <a:solidFill>
                  <a:srgbClr val="FF0000"/>
                </a:solidFill>
                <a:hlinkClick r:id="rId3">
                  <a:extLst>
                    <a:ext uri="{A12FA001-AC4F-418D-AE19-62706E023703}">
                      <ahyp:hlinkClr xmlns:ahyp="http://schemas.microsoft.com/office/drawing/2018/hyperlinkcolor" val="tx"/>
                    </a:ext>
                  </a:extLst>
                </a:hlinkClick>
              </a:rPr>
              <a:t>. Implied</a:t>
            </a:r>
            <a:r>
              <a:rPr lang="en-US" u="none" dirty="0">
                <a:solidFill>
                  <a:srgbClr val="FF0000"/>
                </a:solidFill>
              </a:rPr>
              <a:t> </a:t>
            </a:r>
            <a:r>
              <a:rPr lang="en-US" sz="1800" dirty="0">
                <a:latin typeface="Calibri" panose="020F0502020204030204" pitchFamily="34" charset="0"/>
                <a:ea typeface="Calibri" panose="020F0502020204030204" pitchFamily="34" charset="0"/>
                <a:cs typeface="Times New Roman" panose="02020603050405020304" pitchFamily="18" charset="0"/>
              </a:rPr>
              <a:t>warranties of course of performance and dealing concern sequences of conduct between parties including concerning previous transaction that can be regarded as establishing a common basis of understanding for interpreting their expressions and other conduct. The implied warranty of usage of trade creates an expectation with respect to the transaction in question due to a practice or method of dealing that is regularly observed in a place, vocation, or trade.</a:t>
            </a:r>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42</a:t>
            </a:fld>
            <a:endParaRPr lang="en-US"/>
          </a:p>
        </p:txBody>
      </p:sp>
    </p:spTree>
    <p:extLst>
      <p:ext uri="{BB962C8B-B14F-4D97-AF65-F5344CB8AC3E}">
        <p14:creationId xmlns:p14="http://schemas.microsoft.com/office/powerpoint/2010/main" val="3470294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prohibit dealers from disclaiming implied warranties, so it is important to check each state’s laws.</a:t>
            </a:r>
          </a:p>
          <a:p>
            <a:r>
              <a:rPr lang="en-US" dirty="0"/>
              <a:t>On the federal side though, federal law prohibits sellers from disclaiming implied warranties if the seller offers a service contract within 90 days of sale or provides a written warranty in connection with the sale. In these scenarios, the dealer can only limit the duration of implied warranties to the duration of a written warranty rather than disclaim them.</a:t>
            </a:r>
          </a:p>
          <a:p>
            <a:r>
              <a:rPr lang="en-US" dirty="0"/>
              <a:t>Besides only from laws, it has been established that a seller’s fraudulent conduct can prevent the seller from effectively disclaiming implied warranties. For instance, take a look at </a:t>
            </a:r>
            <a:r>
              <a:rPr lang="en-US" dirty="0" err="1"/>
              <a:t>Sorchaga</a:t>
            </a:r>
            <a:r>
              <a:rPr lang="en-US" dirty="0"/>
              <a:t> v. Ride Auto. (</a:t>
            </a:r>
            <a:r>
              <a:rPr lang="en-US" dirty="0" err="1"/>
              <a:t>Sorchaga</a:t>
            </a:r>
            <a:r>
              <a:rPr lang="en-US" dirty="0"/>
              <a:t> bought a truck from Rid Auto. At the time of sale, the check-engine light was on, and the truck smoked. The salesperson claimed that the truck smoked because it was diesel and the check-engine light being on was because of a faulty oxygen sensor. The truck was then sold and a free third-party vehicle protection plan was provided. </a:t>
            </a:r>
          </a:p>
        </p:txBody>
      </p:sp>
      <p:sp>
        <p:nvSpPr>
          <p:cNvPr id="4" name="Slide Number Placeholder 3"/>
          <p:cNvSpPr>
            <a:spLocks noGrp="1"/>
          </p:cNvSpPr>
          <p:nvPr>
            <p:ph type="sldNum" sz="quarter" idx="5"/>
          </p:nvPr>
        </p:nvSpPr>
        <p:spPr/>
        <p:txBody>
          <a:bodyPr/>
          <a:lstStyle/>
          <a:p>
            <a:fld id="{E9FD1C0B-E383-4386-BAD6-E451FCD7D89A}" type="slidenum">
              <a:rPr lang="en-US" smtClean="0"/>
              <a:t>44</a:t>
            </a:fld>
            <a:endParaRPr lang="en-US"/>
          </a:p>
        </p:txBody>
      </p:sp>
    </p:spTree>
    <p:extLst>
      <p:ext uri="{BB962C8B-B14F-4D97-AF65-F5344CB8AC3E}">
        <p14:creationId xmlns:p14="http://schemas.microsoft.com/office/powerpoint/2010/main" val="2323647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E9FD1C0B-E383-4386-BAD6-E451FCD7D89A}" type="slidenum">
              <a:rPr lang="en-US" smtClean="0"/>
              <a:t>46</a:t>
            </a:fld>
            <a:endParaRPr lang="en-US"/>
          </a:p>
        </p:txBody>
      </p:sp>
    </p:spTree>
    <p:extLst>
      <p:ext uri="{BB962C8B-B14F-4D97-AF65-F5344CB8AC3E}">
        <p14:creationId xmlns:p14="http://schemas.microsoft.com/office/powerpoint/2010/main" val="415500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promise to take certain actions or to refrain from taking certain actions</a:t>
            </a:r>
          </a:p>
          <a:p>
            <a:r>
              <a:rPr lang="en-US" dirty="0"/>
              <a:t>Relate to future and, often, ongoing performance</a:t>
            </a: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3</a:t>
            </a:fld>
            <a:endParaRPr lang="en-US"/>
          </a:p>
        </p:txBody>
      </p:sp>
    </p:spTree>
    <p:extLst>
      <p:ext uri="{BB962C8B-B14F-4D97-AF65-F5344CB8AC3E}">
        <p14:creationId xmlns:p14="http://schemas.microsoft.com/office/powerpoint/2010/main" val="357100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Misrepresentations</a:t>
            </a: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4</a:t>
            </a:fld>
            <a:endParaRPr lang="en-US"/>
          </a:p>
        </p:txBody>
      </p:sp>
    </p:spTree>
    <p:extLst>
      <p:ext uri="{BB962C8B-B14F-4D97-AF65-F5344CB8AC3E}">
        <p14:creationId xmlns:p14="http://schemas.microsoft.com/office/powerpoint/2010/main" val="154757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Definition- promise made by the warrantor regarding the existence or accuracy of specific facts</a:t>
            </a: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5</a:t>
            </a:fld>
            <a:endParaRPr lang="en-US"/>
          </a:p>
        </p:txBody>
      </p:sp>
    </p:spTree>
    <p:extLst>
      <p:ext uri="{BB962C8B-B14F-4D97-AF65-F5344CB8AC3E}">
        <p14:creationId xmlns:p14="http://schemas.microsoft.com/office/powerpoint/2010/main" val="390221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“Representation” includes assertions of fact that would NOT support an action for misrepresentation, while “warranty” only includes assertions that support an action for breach of warranty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6</a:t>
            </a:fld>
            <a:endParaRPr lang="en-US"/>
          </a:p>
        </p:txBody>
      </p:sp>
    </p:spTree>
    <p:extLst>
      <p:ext uri="{BB962C8B-B14F-4D97-AF65-F5344CB8AC3E}">
        <p14:creationId xmlns:p14="http://schemas.microsoft.com/office/powerpoint/2010/main" val="57996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and recognize the differences between covenants, representations, and warranties because different remedies may apply by law and/or the contract.</a:t>
            </a:r>
          </a:p>
          <a:p>
            <a:r>
              <a:rPr lang="en-US" dirty="0"/>
              <a:t>For instance, the court give punitive damages for a misrepresentation, but not for covenant breaches. These distinctions may also exist within a contract if different remedial provisions or survival periods are specified for each type of breach. </a:t>
            </a:r>
          </a:p>
        </p:txBody>
      </p:sp>
      <p:sp>
        <p:nvSpPr>
          <p:cNvPr id="4" name="Slide Number Placeholder 3"/>
          <p:cNvSpPr>
            <a:spLocks noGrp="1"/>
          </p:cNvSpPr>
          <p:nvPr>
            <p:ph type="sldNum" sz="quarter" idx="5"/>
          </p:nvPr>
        </p:nvSpPr>
        <p:spPr/>
        <p:txBody>
          <a:bodyPr/>
          <a:lstStyle/>
          <a:p>
            <a:fld id="{E9FD1C0B-E383-4386-BAD6-E451FCD7D89A}" type="slidenum">
              <a:rPr lang="en-US" smtClean="0"/>
              <a:t>7</a:t>
            </a:fld>
            <a:endParaRPr lang="en-US"/>
          </a:p>
        </p:txBody>
      </p:sp>
    </p:spTree>
    <p:extLst>
      <p:ext uri="{BB962C8B-B14F-4D97-AF65-F5344CB8AC3E}">
        <p14:creationId xmlns:p14="http://schemas.microsoft.com/office/powerpoint/2010/main" val="324208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Knowledge qualifiers can take the form of “to my knowledge” or “to my best knowledge”. If a knowledge qualifier is not included, it’s assumed and accepted that things actually are, or are not, categorically the case. Sometimes though, the person making the statement would gain the obligation to confirm that the stated facts are true. As a result, it is easier to simply use a knowledge qualifier that limits the statements of facts to things that the person knows or should know. This way, they are no liable for unknown facts or conditions. </a:t>
            </a:r>
          </a:p>
        </p:txBody>
      </p:sp>
      <p:sp>
        <p:nvSpPr>
          <p:cNvPr id="4" name="Slide Number Placeholder 3"/>
          <p:cNvSpPr>
            <a:spLocks noGrp="1"/>
          </p:cNvSpPr>
          <p:nvPr>
            <p:ph type="sldNum" sz="quarter" idx="5"/>
          </p:nvPr>
        </p:nvSpPr>
        <p:spPr/>
        <p:txBody>
          <a:bodyPr/>
          <a:lstStyle/>
          <a:p>
            <a:fld id="{E9FD1C0B-E383-4386-BAD6-E451FCD7D89A}" type="slidenum">
              <a:rPr lang="en-US" smtClean="0"/>
              <a:t>10</a:t>
            </a:fld>
            <a:endParaRPr lang="en-US"/>
          </a:p>
        </p:txBody>
      </p:sp>
    </p:spTree>
    <p:extLst>
      <p:ext uri="{BB962C8B-B14F-4D97-AF65-F5344CB8AC3E}">
        <p14:creationId xmlns:p14="http://schemas.microsoft.com/office/powerpoint/2010/main" val="146336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1C0B-E383-4386-BAD6-E451FCD7D89A}" type="slidenum">
              <a:rPr lang="en-US" smtClean="0"/>
              <a:t>11</a:t>
            </a:fld>
            <a:endParaRPr lang="en-US"/>
          </a:p>
        </p:txBody>
      </p:sp>
    </p:spTree>
    <p:extLst>
      <p:ext uri="{BB962C8B-B14F-4D97-AF65-F5344CB8AC3E}">
        <p14:creationId xmlns:p14="http://schemas.microsoft.com/office/powerpoint/2010/main" val="35631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050E4D-5D5E-4D95-98DF-FAC67384B922}"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9514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DA07E-179C-4D7A-B46F-00FD6D5AB7AB}"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88343461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9DA07E-179C-4D7A-B46F-00FD6D5AB7AB}"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407455829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9DA07E-179C-4D7A-B46F-00FD6D5AB7AB}"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03948305"/>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DA07E-179C-4D7A-B46F-00FD6D5AB7AB}"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212019628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9DA07E-179C-4D7A-B46F-00FD6D5AB7AB}" type="datetime1">
              <a:rPr lang="en-US" smtClean="0"/>
              <a:t>10/27/2021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71714167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9DA07E-179C-4D7A-B46F-00FD6D5AB7AB}" type="datetime1">
              <a:rPr lang="en-US" smtClean="0"/>
              <a:t>10/27/2021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306578699"/>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C194-9F41-4427-B29B-EE61B1CFBF38}"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377528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39220-EB06-43FF-8889-7BE339ECCDE1}"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375723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D1994CB-CB3F-4C26-9B41-CA193BA26601}"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5031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648B-D6F9-447D-B39E-5B53FF0E37E1}"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15479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1BD116-AD25-4825-8B5A-3F739475F94A}"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36524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0F0B5-CBCA-48FA-A754-03B4C7C13487}" type="datetime1">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241938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1B702A1-13D8-413A-B959-58A0882D25B2}" type="datetime1">
              <a:rPr lang="en-US" smtClean="0"/>
              <a:t>10/27/2021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3860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2EDD45-37FB-4280-9E3E-2B495E54655A}" type="datetime1">
              <a:rPr lang="en-US" smtClean="0"/>
              <a:t>10/27/2021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50755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B052D59-B14D-4357-A4CD-CD94C754048B}" type="datetime1">
              <a:rPr lang="en-US" smtClean="0"/>
              <a:t>10/27/2021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372861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C46AC-4EAE-4AE3-A31E-D5455B54DB9A}"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ED0D2-1C8A-45C8-9F12-61BDD76D91DC}" type="slidenum">
              <a:rPr lang="en-US" smtClean="0"/>
              <a:t>‹#›</a:t>
            </a:fld>
            <a:endParaRPr lang="en-US"/>
          </a:p>
        </p:txBody>
      </p:sp>
    </p:spTree>
    <p:extLst>
      <p:ext uri="{BB962C8B-B14F-4D97-AF65-F5344CB8AC3E}">
        <p14:creationId xmlns:p14="http://schemas.microsoft.com/office/powerpoint/2010/main" val="180028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39DA07E-179C-4D7A-B46F-00FD6D5AB7AB}" type="datetime1">
              <a:rPr lang="en-US" smtClean="0"/>
              <a:t>10/27/2021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8ED0D2-1C8A-45C8-9F12-61BDD76D91DC}" type="slidenum">
              <a:rPr lang="en-US" smtClean="0"/>
              <a:t>‹#›</a:t>
            </a:fld>
            <a:endParaRPr lang="en-US"/>
          </a:p>
        </p:txBody>
      </p:sp>
    </p:spTree>
    <p:extLst>
      <p:ext uri="{BB962C8B-B14F-4D97-AF65-F5344CB8AC3E}">
        <p14:creationId xmlns:p14="http://schemas.microsoft.com/office/powerpoint/2010/main" val="16284459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oberteckardla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FADB-E8C5-4CFE-B0A7-386B7B89349B}"/>
              </a:ext>
            </a:extLst>
          </p:cNvPr>
          <p:cNvSpPr>
            <a:spLocks noGrp="1"/>
          </p:cNvSpPr>
          <p:nvPr>
            <p:ph type="ctrTitle"/>
          </p:nvPr>
        </p:nvSpPr>
        <p:spPr>
          <a:xfrm>
            <a:off x="1154955" y="715459"/>
            <a:ext cx="8825658" cy="3006536"/>
          </a:xfrm>
        </p:spPr>
        <p:txBody>
          <a:bodyPr>
            <a:normAutofit fontScale="90000"/>
          </a:bodyPr>
          <a:lstStyle/>
          <a:p>
            <a:r>
              <a:rPr lang="en-US" b="1" cap="small" dirty="0">
                <a:latin typeface="Arial" panose="020B0604020202020204" pitchFamily="34" charset="0"/>
                <a:cs typeface="Arial" panose="020B0604020202020204" pitchFamily="34" charset="0"/>
              </a:rPr>
              <a:t>Covenants, Representations, and Warranties</a:t>
            </a:r>
          </a:p>
        </p:txBody>
      </p:sp>
      <p:sp>
        <p:nvSpPr>
          <p:cNvPr id="3" name="Subtitle 2">
            <a:extLst>
              <a:ext uri="{FF2B5EF4-FFF2-40B4-BE49-F238E27FC236}">
                <a16:creationId xmlns:a16="http://schemas.microsoft.com/office/drawing/2014/main" id="{7EB54064-7EE2-4E8B-B74A-87F67F216E8A}"/>
              </a:ext>
            </a:extLst>
          </p:cNvPr>
          <p:cNvSpPr>
            <a:spLocks noGrp="1"/>
          </p:cNvSpPr>
          <p:nvPr>
            <p:ph type="subTitle" idx="1"/>
          </p:nvPr>
        </p:nvSpPr>
        <p:spPr>
          <a:xfrm>
            <a:off x="1154955" y="4056845"/>
            <a:ext cx="8825658" cy="2085697"/>
          </a:xfrm>
        </p:spPr>
        <p:txBody>
          <a:bodyPr>
            <a:noAutofit/>
          </a:bodyPr>
          <a:lstStyle/>
          <a:p>
            <a:pPr algn="ctr">
              <a:spcBef>
                <a:spcPts val="0"/>
              </a:spcBef>
            </a:pPr>
            <a:r>
              <a:rPr lang="en-US" sz="1400" b="1" cap="small" dirty="0">
                <a:solidFill>
                  <a:schemeClr val="tx1">
                    <a:lumMod val="95000"/>
                  </a:schemeClr>
                </a:solidFill>
                <a:latin typeface="Arial" panose="020B0604020202020204" pitchFamily="34" charset="0"/>
                <a:cs typeface="Arial" panose="020B0604020202020204" pitchFamily="34" charset="0"/>
              </a:rPr>
              <a:t>Robert D. Eckard</a:t>
            </a:r>
          </a:p>
          <a:p>
            <a:pPr algn="ctr">
              <a:spcBef>
                <a:spcPts val="0"/>
              </a:spcBef>
            </a:pPr>
            <a:r>
              <a:rPr lang="en-US" sz="1400" b="1" cap="small" dirty="0">
                <a:solidFill>
                  <a:schemeClr val="tx1">
                    <a:lumMod val="9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www.RobertEckardLaw.com</a:t>
            </a:r>
            <a:endParaRPr lang="en-US" sz="1400" b="1" cap="small" dirty="0">
              <a:solidFill>
                <a:schemeClr val="tx1">
                  <a:lumMod val="95000"/>
                </a:schemeClr>
              </a:solidFill>
              <a:latin typeface="Arial" panose="020B0604020202020204" pitchFamily="34" charset="0"/>
              <a:cs typeface="Arial" panose="020B0604020202020204" pitchFamily="34" charset="0"/>
            </a:endParaRPr>
          </a:p>
          <a:p>
            <a:pPr algn="ctr">
              <a:spcBef>
                <a:spcPts val="0"/>
              </a:spcBef>
            </a:pPr>
            <a:r>
              <a:rPr lang="en-US" sz="1400" b="1" cap="small" dirty="0">
                <a:solidFill>
                  <a:schemeClr val="tx1">
                    <a:lumMod val="95000"/>
                  </a:schemeClr>
                </a:solidFill>
                <a:latin typeface="Arial" panose="020B0604020202020204" pitchFamily="34" charset="0"/>
                <a:cs typeface="Arial" panose="020B0604020202020204" pitchFamily="34" charset="0"/>
              </a:rPr>
              <a:t>Palm Harbor, Florida 34683</a:t>
            </a:r>
          </a:p>
          <a:p>
            <a:pPr algn="ctr">
              <a:spcBef>
                <a:spcPts val="0"/>
              </a:spcBef>
            </a:pPr>
            <a:r>
              <a:rPr lang="en-US" sz="1400" b="1" cap="small" dirty="0">
                <a:solidFill>
                  <a:schemeClr val="tx1">
                    <a:lumMod val="95000"/>
                  </a:schemeClr>
                </a:solidFill>
                <a:latin typeface="Arial" panose="020B0604020202020204" pitchFamily="34" charset="0"/>
                <a:cs typeface="Arial" panose="020B0604020202020204" pitchFamily="34" charset="0"/>
              </a:rPr>
              <a:t>(727)772-1941)</a:t>
            </a:r>
          </a:p>
          <a:p>
            <a:pPr algn="ctr">
              <a:spcBef>
                <a:spcPts val="0"/>
              </a:spcBef>
            </a:pPr>
            <a:endParaRPr lang="en-US" sz="1400" b="1" dirty="0">
              <a:latin typeface="Arial" panose="020B0604020202020204" pitchFamily="34" charset="0"/>
              <a:cs typeface="Arial" panose="020B0604020202020204" pitchFamily="34" charset="0"/>
            </a:endParaRPr>
          </a:p>
          <a:p>
            <a:pPr algn="ctr">
              <a:spcBef>
                <a:spcPts val="0"/>
              </a:spcBef>
            </a:pPr>
            <a:r>
              <a:rPr lang="en-US" sz="1400" dirty="0">
                <a:latin typeface="Arial" panose="020B0604020202020204" pitchFamily="34" charset="0"/>
                <a:cs typeface="Arial" panose="020B0604020202020204" pitchFamily="34" charset="0"/>
              </a:rPr>
              <a:t>	</a:t>
            </a:r>
            <a:r>
              <a:rPr lang="en-US" sz="1400" cap="small" dirty="0">
                <a:solidFill>
                  <a:schemeClr val="tx1"/>
                </a:solidFill>
                <a:latin typeface="Arial" panose="020B0604020202020204" pitchFamily="34" charset="0"/>
                <a:cs typeface="Arial" panose="020B0604020202020204" pitchFamily="34" charset="0"/>
              </a:rPr>
              <a:t>Board Certified Business Litigation Attorney</a:t>
            </a:r>
          </a:p>
          <a:p>
            <a:pPr algn="ctr"/>
            <a:r>
              <a:rPr lang="en-US" sz="1400" cap="small" dirty="0">
                <a:solidFill>
                  <a:schemeClr val="tx1"/>
                </a:solidFill>
                <a:latin typeface="Arial" panose="020B0604020202020204" pitchFamily="34" charset="0"/>
                <a:cs typeface="Arial" panose="020B0604020202020204" pitchFamily="34" charset="0"/>
              </a:rPr>
              <a:t>	LL.M. International Law and Business</a:t>
            </a:r>
          </a:p>
          <a:p>
            <a:pPr algn="ctr"/>
            <a:r>
              <a:rPr lang="en-US" sz="1400" cap="small" dirty="0">
                <a:solidFill>
                  <a:schemeClr val="tx1"/>
                </a:solidFill>
                <a:latin typeface="Arial" panose="020B0604020202020204" pitchFamily="34" charset="0"/>
                <a:cs typeface="Arial" panose="020B0604020202020204" pitchFamily="34" charset="0"/>
              </a:rPr>
              <a:t>	Licensed to practice in Florida, Texas, and Washington, D.C.</a:t>
            </a:r>
          </a:p>
        </p:txBody>
      </p:sp>
      <p:sp>
        <p:nvSpPr>
          <p:cNvPr id="4" name="Date Placeholder 3">
            <a:extLst>
              <a:ext uri="{FF2B5EF4-FFF2-40B4-BE49-F238E27FC236}">
                <a16:creationId xmlns:a16="http://schemas.microsoft.com/office/drawing/2014/main" id="{4121DC68-D5E5-4AC0-ADA5-475E947D15ED}"/>
              </a:ext>
            </a:extLst>
          </p:cNvPr>
          <p:cNvSpPr>
            <a:spLocks noGrp="1"/>
          </p:cNvSpPr>
          <p:nvPr>
            <p:ph type="dt" sz="half" idx="10"/>
          </p:nvPr>
        </p:nvSpPr>
        <p:spPr/>
        <p:txBody>
          <a:bodyPr/>
          <a:lstStyle/>
          <a:p>
            <a:fld id="{A5B3EDD4-7019-4E37-8639-91D056E755F7}" type="datetime1">
              <a:rPr lang="en-US" smtClean="0"/>
              <a:t>10/27/2021</a:t>
            </a:fld>
            <a:endParaRPr lang="en-US"/>
          </a:p>
        </p:txBody>
      </p:sp>
      <p:sp>
        <p:nvSpPr>
          <p:cNvPr id="5" name="Slide Number Placeholder 4">
            <a:extLst>
              <a:ext uri="{FF2B5EF4-FFF2-40B4-BE49-F238E27FC236}">
                <a16:creationId xmlns:a16="http://schemas.microsoft.com/office/drawing/2014/main" id="{69248399-9C77-4322-BC5B-BB64CE303907}"/>
              </a:ext>
            </a:extLst>
          </p:cNvPr>
          <p:cNvSpPr>
            <a:spLocks noGrp="1"/>
          </p:cNvSpPr>
          <p:nvPr>
            <p:ph type="sldNum" sz="quarter" idx="12"/>
          </p:nvPr>
        </p:nvSpPr>
        <p:spPr/>
        <p:txBody>
          <a:bodyPr/>
          <a:lstStyle/>
          <a:p>
            <a:fld id="{748ED0D2-1C8A-45C8-9F12-61BDD76D91DC}" type="slidenum">
              <a:rPr lang="en-US" smtClean="0"/>
              <a:t>1</a:t>
            </a:fld>
            <a:endParaRPr lang="en-US"/>
          </a:p>
        </p:txBody>
      </p:sp>
      <p:pic>
        <p:nvPicPr>
          <p:cNvPr id="7" name="Picture 6" descr="Logo&#10;&#10;Description automatically generated">
            <a:extLst>
              <a:ext uri="{FF2B5EF4-FFF2-40B4-BE49-F238E27FC236}">
                <a16:creationId xmlns:a16="http://schemas.microsoft.com/office/drawing/2014/main" id="{B94BB004-FBF4-4FE6-BFE8-ABFFD5389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71" y="4281216"/>
            <a:ext cx="1406816" cy="1861325"/>
          </a:xfrm>
          <a:prstGeom prst="rect">
            <a:avLst/>
          </a:prstGeom>
        </p:spPr>
      </p:pic>
      <p:pic>
        <p:nvPicPr>
          <p:cNvPr id="9" name="Picture 8" descr="A picture containing text, clock&#10;&#10;Description automatically generated">
            <a:extLst>
              <a:ext uri="{FF2B5EF4-FFF2-40B4-BE49-F238E27FC236}">
                <a16:creationId xmlns:a16="http://schemas.microsoft.com/office/drawing/2014/main" id="{E66DB4A1-D5B3-40F4-B5EF-D2A8579BF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3053" y="3953815"/>
            <a:ext cx="2715770" cy="2608456"/>
          </a:xfrm>
          <a:prstGeom prst="rect">
            <a:avLst/>
          </a:prstGeom>
        </p:spPr>
      </p:pic>
    </p:spTree>
    <p:extLst>
      <p:ext uri="{BB962C8B-B14F-4D97-AF65-F5344CB8AC3E}">
        <p14:creationId xmlns:p14="http://schemas.microsoft.com/office/powerpoint/2010/main" val="220998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C98B-370C-4929-8734-CEDC687E365B}"/>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Adding Knowledge Qualifiers</a:t>
            </a:r>
            <a:r>
              <a:rPr lang="en-US" cap="small"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1A056B9-7402-4FF5-A1EE-4D6EA239BDA1}"/>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“To my knowledge…”/“To the best of my knowledge…”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Without one, it’s assumed that things actually are/are not categorically the case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Limits statements of facts to things that the person knows/should know</a:t>
            </a:r>
          </a:p>
        </p:txBody>
      </p:sp>
      <p:sp>
        <p:nvSpPr>
          <p:cNvPr id="4" name="Date Placeholder 3">
            <a:extLst>
              <a:ext uri="{FF2B5EF4-FFF2-40B4-BE49-F238E27FC236}">
                <a16:creationId xmlns:a16="http://schemas.microsoft.com/office/drawing/2014/main" id="{28F9B536-0808-45BA-9E4A-BEF9551B2BED}"/>
              </a:ext>
            </a:extLst>
          </p:cNvPr>
          <p:cNvSpPr>
            <a:spLocks noGrp="1"/>
          </p:cNvSpPr>
          <p:nvPr>
            <p:ph type="dt" sz="half" idx="10"/>
          </p:nvPr>
        </p:nvSpPr>
        <p:spPr/>
        <p:txBody>
          <a:bodyPr/>
          <a:lstStyle/>
          <a:p>
            <a:fld id="{45AA654D-6715-4802-8DA1-2996C281A297}" type="datetime1">
              <a:rPr lang="en-US" smtClean="0"/>
              <a:t>10/27/2021</a:t>
            </a:fld>
            <a:endParaRPr lang="en-US"/>
          </a:p>
        </p:txBody>
      </p:sp>
      <p:sp>
        <p:nvSpPr>
          <p:cNvPr id="5" name="Slide Number Placeholder 4">
            <a:extLst>
              <a:ext uri="{FF2B5EF4-FFF2-40B4-BE49-F238E27FC236}">
                <a16:creationId xmlns:a16="http://schemas.microsoft.com/office/drawing/2014/main" id="{F8492948-AC37-46CB-B81F-4146B8B53BD7}"/>
              </a:ext>
            </a:extLst>
          </p:cNvPr>
          <p:cNvSpPr>
            <a:spLocks noGrp="1"/>
          </p:cNvSpPr>
          <p:nvPr>
            <p:ph type="sldNum" sz="quarter" idx="12"/>
          </p:nvPr>
        </p:nvSpPr>
        <p:spPr/>
        <p:txBody>
          <a:bodyPr/>
          <a:lstStyle/>
          <a:p>
            <a:fld id="{748ED0D2-1C8A-45C8-9F12-61BDD76D91DC}" type="slidenum">
              <a:rPr lang="en-US" smtClean="0"/>
              <a:t>10</a:t>
            </a:fld>
            <a:endParaRPr lang="en-US"/>
          </a:p>
        </p:txBody>
      </p:sp>
    </p:spTree>
    <p:extLst>
      <p:ext uri="{BB962C8B-B14F-4D97-AF65-F5344CB8AC3E}">
        <p14:creationId xmlns:p14="http://schemas.microsoft.com/office/powerpoint/2010/main" val="165858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DECC-53EF-46DD-A063-09E70B84986E}"/>
              </a:ext>
            </a:extLst>
          </p:cNvPr>
          <p:cNvSpPr>
            <a:spLocks noGrp="1"/>
          </p:cNvSpPr>
          <p:nvPr>
            <p:ph type="title"/>
          </p:nvPr>
        </p:nvSpPr>
        <p:spPr>
          <a:xfrm>
            <a:off x="838200" y="281997"/>
            <a:ext cx="10515600" cy="915035"/>
          </a:xfrm>
        </p:spPr>
        <p:txBody>
          <a:bodyPr/>
          <a:lstStyle/>
          <a:p>
            <a:r>
              <a:rPr lang="en-US" b="1" cap="small" dirty="0">
                <a:latin typeface="Arial" panose="020B0604020202020204" pitchFamily="34" charset="0"/>
                <a:cs typeface="Arial" panose="020B0604020202020204" pitchFamily="34" charset="0"/>
              </a:rPr>
              <a:t>Adding </a:t>
            </a:r>
            <a:r>
              <a:rPr lang="en-US" b="1" u="sng" cap="small" dirty="0">
                <a:latin typeface="Arial" panose="020B0604020202020204" pitchFamily="34" charset="0"/>
                <a:cs typeface="Arial" panose="020B0604020202020204" pitchFamily="34" charset="0"/>
              </a:rPr>
              <a:t>Reasonableness</a:t>
            </a:r>
            <a:r>
              <a:rPr lang="en-US" b="1" cap="small" dirty="0">
                <a:latin typeface="Arial" panose="020B0604020202020204" pitchFamily="34" charset="0"/>
                <a:cs typeface="Arial" panose="020B0604020202020204" pitchFamily="34" charset="0"/>
              </a:rPr>
              <a:t> Standard</a:t>
            </a:r>
            <a:r>
              <a:rPr lang="en-US" cap="small"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5EEDBC7-4EC4-4DD7-971B-69A45D6A77FE}"/>
              </a:ext>
            </a:extLst>
          </p:cNvPr>
          <p:cNvSpPr>
            <a:spLocks noGrp="1"/>
          </p:cNvSpPr>
          <p:nvPr>
            <p:ph idx="1"/>
          </p:nvPr>
        </p:nvSpPr>
        <p:spPr>
          <a:xfrm>
            <a:off x="838200" y="1361064"/>
            <a:ext cx="10515600" cy="1067204"/>
          </a:xfrm>
        </p:spPr>
        <p:txBody>
          <a:bodyPr/>
          <a:lstStyle/>
          <a:p>
            <a:pPr marL="0" indent="0">
              <a:buNone/>
            </a:pPr>
            <a:r>
              <a:rPr lang="en-US" dirty="0">
                <a:latin typeface="Arial" panose="020B0604020202020204" pitchFamily="34" charset="0"/>
                <a:cs typeface="Arial" panose="020B0604020202020204" pitchFamily="34" charset="0"/>
              </a:rPr>
              <a:t>Ex: “Company has complied with law everywhere it was not reasonably likely to result in a fine.”</a:t>
            </a:r>
          </a:p>
          <a:p>
            <a:endParaRPr lang="en-US" dirty="0"/>
          </a:p>
        </p:txBody>
      </p:sp>
      <p:sp>
        <p:nvSpPr>
          <p:cNvPr id="8" name="Date Placeholder 7">
            <a:extLst>
              <a:ext uri="{FF2B5EF4-FFF2-40B4-BE49-F238E27FC236}">
                <a16:creationId xmlns:a16="http://schemas.microsoft.com/office/drawing/2014/main" id="{A6C65662-C79F-4DF1-9885-74D207C82FBE}"/>
              </a:ext>
            </a:extLst>
          </p:cNvPr>
          <p:cNvSpPr>
            <a:spLocks noGrp="1"/>
          </p:cNvSpPr>
          <p:nvPr>
            <p:ph type="dt" sz="half" idx="10"/>
          </p:nvPr>
        </p:nvSpPr>
        <p:spPr/>
        <p:txBody>
          <a:bodyPr/>
          <a:lstStyle/>
          <a:p>
            <a:fld id="{D4E60139-8402-42A8-BB38-F5564B4EEF49}" type="datetime1">
              <a:rPr lang="en-US" smtClean="0"/>
              <a:t>10/27/2021</a:t>
            </a:fld>
            <a:endParaRPr lang="en-US"/>
          </a:p>
        </p:txBody>
      </p:sp>
      <p:sp>
        <p:nvSpPr>
          <p:cNvPr id="9" name="Slide Number Placeholder 8">
            <a:extLst>
              <a:ext uri="{FF2B5EF4-FFF2-40B4-BE49-F238E27FC236}">
                <a16:creationId xmlns:a16="http://schemas.microsoft.com/office/drawing/2014/main" id="{C9AE4653-4415-4B06-BAE3-50DEA1B5325F}"/>
              </a:ext>
            </a:extLst>
          </p:cNvPr>
          <p:cNvSpPr>
            <a:spLocks noGrp="1"/>
          </p:cNvSpPr>
          <p:nvPr>
            <p:ph type="sldNum" sz="quarter" idx="12"/>
          </p:nvPr>
        </p:nvSpPr>
        <p:spPr/>
        <p:txBody>
          <a:bodyPr/>
          <a:lstStyle/>
          <a:p>
            <a:fld id="{748ED0D2-1C8A-45C8-9F12-61BDD76D91DC}" type="slidenum">
              <a:rPr lang="en-US" smtClean="0"/>
              <a:t>11</a:t>
            </a:fld>
            <a:endParaRPr lang="en-US"/>
          </a:p>
        </p:txBody>
      </p:sp>
      <p:sp>
        <p:nvSpPr>
          <p:cNvPr id="4" name="Title 1">
            <a:extLst>
              <a:ext uri="{FF2B5EF4-FFF2-40B4-BE49-F238E27FC236}">
                <a16:creationId xmlns:a16="http://schemas.microsoft.com/office/drawing/2014/main" id="{9A6F7B56-56A1-42A0-8552-6B7CAA361C79}"/>
              </a:ext>
            </a:extLst>
          </p:cNvPr>
          <p:cNvSpPr txBox="1">
            <a:spLocks/>
          </p:cNvSpPr>
          <p:nvPr/>
        </p:nvSpPr>
        <p:spPr>
          <a:xfrm>
            <a:off x="838200" y="2430837"/>
            <a:ext cx="10515600" cy="91503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Limiting Application to Actual Events Rather than Potential</a:t>
            </a:r>
          </a:p>
        </p:txBody>
      </p:sp>
      <p:sp>
        <p:nvSpPr>
          <p:cNvPr id="5" name="Content Placeholder 2">
            <a:extLst>
              <a:ext uri="{FF2B5EF4-FFF2-40B4-BE49-F238E27FC236}">
                <a16:creationId xmlns:a16="http://schemas.microsoft.com/office/drawing/2014/main" id="{64BC94BA-41E3-415C-ADF2-8C64D6A960BD}"/>
              </a:ext>
            </a:extLst>
          </p:cNvPr>
          <p:cNvSpPr txBox="1">
            <a:spLocks/>
          </p:cNvSpPr>
          <p:nvPr/>
        </p:nvSpPr>
        <p:spPr>
          <a:xfrm>
            <a:off x="838200" y="3509904"/>
            <a:ext cx="10515600" cy="106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Ex: “Company is licensed everywhere except where it would not negatively affect its business.”</a:t>
            </a:r>
          </a:p>
          <a:p>
            <a:endParaRPr lang="en-US" dirty="0"/>
          </a:p>
        </p:txBody>
      </p:sp>
      <p:sp>
        <p:nvSpPr>
          <p:cNvPr id="6" name="Title 1">
            <a:extLst>
              <a:ext uri="{FF2B5EF4-FFF2-40B4-BE49-F238E27FC236}">
                <a16:creationId xmlns:a16="http://schemas.microsoft.com/office/drawing/2014/main" id="{F0E48E39-7395-417E-A197-BDBB634E9A72}"/>
              </a:ext>
            </a:extLst>
          </p:cNvPr>
          <p:cNvSpPr txBox="1">
            <a:spLocks/>
          </p:cNvSpPr>
          <p:nvPr/>
        </p:nvSpPr>
        <p:spPr>
          <a:xfrm>
            <a:off x="838200" y="4581901"/>
            <a:ext cx="1051560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Disclosing Exceptions</a:t>
            </a:r>
          </a:p>
        </p:txBody>
      </p:sp>
      <p:sp>
        <p:nvSpPr>
          <p:cNvPr id="7" name="Content Placeholder 2">
            <a:extLst>
              <a:ext uri="{FF2B5EF4-FFF2-40B4-BE49-F238E27FC236}">
                <a16:creationId xmlns:a16="http://schemas.microsoft.com/office/drawing/2014/main" id="{C8B870B7-BCE0-42D9-92A0-B0C8AFE4B884}"/>
              </a:ext>
            </a:extLst>
          </p:cNvPr>
          <p:cNvSpPr txBox="1">
            <a:spLocks/>
          </p:cNvSpPr>
          <p:nvPr/>
        </p:nvSpPr>
        <p:spPr>
          <a:xfrm>
            <a:off x="838200" y="5656175"/>
            <a:ext cx="10515600" cy="106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Ex: “Except as set out on Schedule 3.5, Company is not in violation of any laws.”</a:t>
            </a:r>
          </a:p>
          <a:p>
            <a:endParaRPr lang="en-US" dirty="0"/>
          </a:p>
        </p:txBody>
      </p:sp>
    </p:spTree>
    <p:extLst>
      <p:ext uri="{BB962C8B-B14F-4D97-AF65-F5344CB8AC3E}">
        <p14:creationId xmlns:p14="http://schemas.microsoft.com/office/powerpoint/2010/main" val="73183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6EF2-5C01-4A73-879E-B471672FE9CC}"/>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Adding </a:t>
            </a:r>
            <a:r>
              <a:rPr lang="en-US" b="1" u="sng" cap="small" dirty="0">
                <a:latin typeface="Arial" panose="020B0604020202020204" pitchFamily="34" charset="0"/>
                <a:cs typeface="Arial" panose="020B0604020202020204" pitchFamily="34" charset="0"/>
              </a:rPr>
              <a:t>Materiality</a:t>
            </a:r>
            <a:r>
              <a:rPr lang="en-US" b="1" cap="small" dirty="0">
                <a:latin typeface="Arial" panose="020B0604020202020204" pitchFamily="34" charset="0"/>
                <a:cs typeface="Arial" panose="020B0604020202020204" pitchFamily="34" charset="0"/>
              </a:rPr>
              <a:t> Requirements</a:t>
            </a:r>
          </a:p>
        </p:txBody>
      </p:sp>
      <p:sp>
        <p:nvSpPr>
          <p:cNvPr id="3" name="Content Placeholder 2">
            <a:extLst>
              <a:ext uri="{FF2B5EF4-FFF2-40B4-BE49-F238E27FC236}">
                <a16:creationId xmlns:a16="http://schemas.microsoft.com/office/drawing/2014/main" id="{24D53849-EC52-4AD2-9AA3-A0CA58D7EF9D}"/>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Scope can be limited to:</a:t>
            </a:r>
          </a:p>
          <a:p>
            <a:pPr lvl="1"/>
            <a:r>
              <a:rPr lang="en-US" dirty="0">
                <a:latin typeface="Arial" panose="020B0604020202020204" pitchFamily="34" charset="0"/>
                <a:cs typeface="Arial" panose="020B0604020202020204" pitchFamily="34" charset="0"/>
              </a:rPr>
              <a:t>Material subject matters</a:t>
            </a:r>
          </a:p>
          <a:p>
            <a:pPr lvl="2"/>
            <a:r>
              <a:rPr lang="en-US" dirty="0">
                <a:latin typeface="Arial" panose="020B0604020202020204" pitchFamily="34" charset="0"/>
                <a:cs typeface="Arial" panose="020B0604020202020204" pitchFamily="34" charset="0"/>
              </a:rPr>
              <a:t>Ex: “The performance of this agreement will not violate any material contract to which Company is a party”</a:t>
            </a:r>
          </a:p>
          <a:p>
            <a:pPr lvl="1"/>
            <a:r>
              <a:rPr lang="en-US" dirty="0">
                <a:latin typeface="Arial" panose="020B0604020202020204" pitchFamily="34" charset="0"/>
                <a:cs typeface="Arial" panose="020B0604020202020204" pitchFamily="34" charset="0"/>
              </a:rPr>
              <a:t>Material degrees of non-compliance</a:t>
            </a:r>
          </a:p>
          <a:p>
            <a:pPr lvl="2"/>
            <a:r>
              <a:rPr lang="en-US" dirty="0">
                <a:latin typeface="Arial" panose="020B0604020202020204" pitchFamily="34" charset="0"/>
                <a:cs typeface="Arial" panose="020B0604020202020204" pitchFamily="34" charset="0"/>
              </a:rPr>
              <a:t>Ex: “Company is not in material violation of any laws, rules, or regulations that apply to the conduct of its business”</a:t>
            </a:r>
          </a:p>
          <a:p>
            <a:pPr lvl="1"/>
            <a:r>
              <a:rPr lang="en-US" dirty="0">
                <a:latin typeface="Arial" panose="020B0604020202020204" pitchFamily="34" charset="0"/>
                <a:cs typeface="Arial" panose="020B0604020202020204" pitchFamily="34" charset="0"/>
              </a:rPr>
              <a:t>Both</a:t>
            </a:r>
          </a:p>
          <a:p>
            <a:pPr lvl="2"/>
            <a:r>
              <a:rPr lang="en-US" dirty="0">
                <a:latin typeface="Arial" panose="020B0604020202020204" pitchFamily="34" charset="0"/>
                <a:cs typeface="Arial" panose="020B0604020202020204" pitchFamily="34" charset="0"/>
              </a:rPr>
              <a:t>“No material assets have any material liens”</a:t>
            </a:r>
          </a:p>
          <a:p>
            <a:r>
              <a:rPr lang="en-US" dirty="0">
                <a:latin typeface="Arial" panose="020B0604020202020204" pitchFamily="34" charset="0"/>
                <a:cs typeface="Arial" panose="020B0604020202020204" pitchFamily="34" charset="0"/>
              </a:rPr>
              <a:t>Be careful!</a:t>
            </a:r>
          </a:p>
        </p:txBody>
      </p:sp>
      <p:sp>
        <p:nvSpPr>
          <p:cNvPr id="4" name="Date Placeholder 3">
            <a:extLst>
              <a:ext uri="{FF2B5EF4-FFF2-40B4-BE49-F238E27FC236}">
                <a16:creationId xmlns:a16="http://schemas.microsoft.com/office/drawing/2014/main" id="{F1AEC438-8CAD-46F9-BA3C-C2FA7FD16795}"/>
              </a:ext>
            </a:extLst>
          </p:cNvPr>
          <p:cNvSpPr>
            <a:spLocks noGrp="1"/>
          </p:cNvSpPr>
          <p:nvPr>
            <p:ph type="dt" sz="half" idx="10"/>
          </p:nvPr>
        </p:nvSpPr>
        <p:spPr/>
        <p:txBody>
          <a:bodyPr/>
          <a:lstStyle/>
          <a:p>
            <a:fld id="{4ECAA8FF-1137-4639-B3B6-335DB85D035C}" type="datetime1">
              <a:rPr lang="en-US" smtClean="0"/>
              <a:t>10/27/2021</a:t>
            </a:fld>
            <a:endParaRPr lang="en-US"/>
          </a:p>
        </p:txBody>
      </p:sp>
      <p:sp>
        <p:nvSpPr>
          <p:cNvPr id="5" name="Slide Number Placeholder 4">
            <a:extLst>
              <a:ext uri="{FF2B5EF4-FFF2-40B4-BE49-F238E27FC236}">
                <a16:creationId xmlns:a16="http://schemas.microsoft.com/office/drawing/2014/main" id="{6179CD78-14B7-4157-8DE3-2DADA726D749}"/>
              </a:ext>
            </a:extLst>
          </p:cNvPr>
          <p:cNvSpPr>
            <a:spLocks noGrp="1"/>
          </p:cNvSpPr>
          <p:nvPr>
            <p:ph type="sldNum" sz="quarter" idx="12"/>
          </p:nvPr>
        </p:nvSpPr>
        <p:spPr/>
        <p:txBody>
          <a:bodyPr/>
          <a:lstStyle/>
          <a:p>
            <a:fld id="{748ED0D2-1C8A-45C8-9F12-61BDD76D91DC}" type="slidenum">
              <a:rPr lang="en-US" smtClean="0"/>
              <a:t>12</a:t>
            </a:fld>
            <a:endParaRPr lang="en-US"/>
          </a:p>
        </p:txBody>
      </p:sp>
    </p:spTree>
    <p:extLst>
      <p:ext uri="{BB962C8B-B14F-4D97-AF65-F5344CB8AC3E}">
        <p14:creationId xmlns:p14="http://schemas.microsoft.com/office/powerpoint/2010/main" val="312668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768-8F2C-444C-84C5-94274EE6681F}"/>
              </a:ext>
            </a:extLst>
          </p:cNvPr>
          <p:cNvSpPr>
            <a:spLocks noGrp="1"/>
          </p:cNvSpPr>
          <p:nvPr>
            <p:ph type="ctrTitle"/>
          </p:nvPr>
        </p:nvSpPr>
        <p:spPr/>
        <p:txBody>
          <a:bodyPr/>
          <a:lstStyle/>
          <a:p>
            <a:r>
              <a:rPr lang="en-US" b="1" cap="small" dirty="0">
                <a:latin typeface="Arial" panose="020B0604020202020204" pitchFamily="34" charset="0"/>
                <a:cs typeface="Arial" panose="020B0604020202020204" pitchFamily="34" charset="0"/>
              </a:rPr>
              <a:t>Covenants</a:t>
            </a:r>
          </a:p>
        </p:txBody>
      </p:sp>
      <p:sp>
        <p:nvSpPr>
          <p:cNvPr id="3" name="Date Placeholder 2">
            <a:extLst>
              <a:ext uri="{FF2B5EF4-FFF2-40B4-BE49-F238E27FC236}">
                <a16:creationId xmlns:a16="http://schemas.microsoft.com/office/drawing/2014/main" id="{20720DD0-C13A-46D7-975D-56F9A8291FE6}"/>
              </a:ext>
            </a:extLst>
          </p:cNvPr>
          <p:cNvSpPr>
            <a:spLocks noGrp="1"/>
          </p:cNvSpPr>
          <p:nvPr>
            <p:ph type="dt" sz="half" idx="10"/>
          </p:nvPr>
        </p:nvSpPr>
        <p:spPr/>
        <p:txBody>
          <a:bodyPr/>
          <a:lstStyle/>
          <a:p>
            <a:fld id="{E25519F3-10F0-4168-872C-74CCAE9A23F7}" type="datetime1">
              <a:rPr lang="en-US" smtClean="0"/>
              <a:t>10/27/2021</a:t>
            </a:fld>
            <a:endParaRPr lang="en-US"/>
          </a:p>
        </p:txBody>
      </p:sp>
      <p:sp>
        <p:nvSpPr>
          <p:cNvPr id="4" name="Slide Number Placeholder 3">
            <a:extLst>
              <a:ext uri="{FF2B5EF4-FFF2-40B4-BE49-F238E27FC236}">
                <a16:creationId xmlns:a16="http://schemas.microsoft.com/office/drawing/2014/main" id="{6B2F9C4F-EEBA-4E22-887A-400F7418C87D}"/>
              </a:ext>
            </a:extLst>
          </p:cNvPr>
          <p:cNvSpPr>
            <a:spLocks noGrp="1"/>
          </p:cNvSpPr>
          <p:nvPr>
            <p:ph type="sldNum" sz="quarter" idx="12"/>
          </p:nvPr>
        </p:nvSpPr>
        <p:spPr/>
        <p:txBody>
          <a:bodyPr/>
          <a:lstStyle/>
          <a:p>
            <a:fld id="{748ED0D2-1C8A-45C8-9F12-61BDD76D91DC}" type="slidenum">
              <a:rPr lang="en-US" smtClean="0"/>
              <a:t>13</a:t>
            </a:fld>
            <a:endParaRPr lang="en-US"/>
          </a:p>
        </p:txBody>
      </p:sp>
      <p:pic>
        <p:nvPicPr>
          <p:cNvPr id="6" name="Picture 5" descr="A picture containing text, clipart&#10;&#10;Description automatically generated">
            <a:extLst>
              <a:ext uri="{FF2B5EF4-FFF2-40B4-BE49-F238E27FC236}">
                <a16:creationId xmlns:a16="http://schemas.microsoft.com/office/drawing/2014/main" id="{2F804A8F-F749-4C4D-9DA7-AD4B95D72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576" y="2863135"/>
            <a:ext cx="1905000" cy="2857500"/>
          </a:xfrm>
          <a:prstGeom prst="rect">
            <a:avLst/>
          </a:prstGeom>
        </p:spPr>
      </p:pic>
    </p:spTree>
    <p:extLst>
      <p:ext uri="{BB962C8B-B14F-4D97-AF65-F5344CB8AC3E}">
        <p14:creationId xmlns:p14="http://schemas.microsoft.com/office/powerpoint/2010/main" val="324546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7C9674C-7887-4587-9139-99AF798444D7}"/>
              </a:ext>
            </a:extLst>
          </p:cNvPr>
          <p:cNvSpPr>
            <a:spLocks noGrp="1"/>
          </p:cNvSpPr>
          <p:nvPr>
            <p:ph type="title"/>
          </p:nvPr>
        </p:nvSpPr>
        <p:spPr>
          <a:xfrm>
            <a:off x="648930" y="629267"/>
            <a:ext cx="9252154" cy="1016654"/>
          </a:xfrm>
        </p:spPr>
        <p:txBody>
          <a:bodyPr>
            <a:normAutofit/>
          </a:bodyPr>
          <a:lstStyle/>
          <a:p>
            <a:pPr>
              <a:lnSpc>
                <a:spcPct val="90000"/>
              </a:lnSpc>
            </a:pPr>
            <a:r>
              <a:rPr lang="en-US" sz="3300" b="1" cap="small" dirty="0">
                <a:solidFill>
                  <a:srgbClr val="EBEBEB"/>
                </a:solidFill>
                <a:latin typeface="Arial" panose="020B0604020202020204" pitchFamily="34" charset="0"/>
                <a:cs typeface="Arial" panose="020B0604020202020204" pitchFamily="34" charset="0"/>
              </a:rPr>
              <a:t>General Tips for Limiting the Scope and Effect:</a:t>
            </a:r>
          </a:p>
        </p:txBody>
      </p:sp>
      <p:sp>
        <p:nvSpPr>
          <p:cNvPr id="15" name="Rectangle 1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3D282C52-CBD0-480B-A49A-9646E6A1B251}"/>
              </a:ext>
            </a:extLst>
          </p:cNvPr>
          <p:cNvSpPr>
            <a:spLocks noGrp="1"/>
          </p:cNvSpPr>
          <p:nvPr>
            <p:ph type="sldNum" sz="quarter" idx="12"/>
          </p:nvPr>
        </p:nvSpPr>
        <p:spPr>
          <a:xfrm>
            <a:off x="10352540" y="295729"/>
            <a:ext cx="838199" cy="767687"/>
          </a:xfrm>
        </p:spPr>
        <p:txBody>
          <a:bodyPr>
            <a:normAutofit/>
          </a:bodyPr>
          <a:lstStyle/>
          <a:p>
            <a:pPr>
              <a:spcAft>
                <a:spcPts val="600"/>
              </a:spcAft>
            </a:pPr>
            <a:fld id="{748ED0D2-1C8A-45C8-9F12-61BDD76D91DC}" type="slidenum">
              <a:rPr lang="en-US">
                <a:solidFill>
                  <a:srgbClr val="FFFFFF"/>
                </a:solidFill>
              </a:rPr>
              <a:pPr>
                <a:spcAft>
                  <a:spcPts val="600"/>
                </a:spcAft>
              </a:pPr>
              <a:t>14</a:t>
            </a:fld>
            <a:endParaRPr lang="en-US">
              <a:solidFill>
                <a:srgbClr val="FFFFFF"/>
              </a:solidFill>
            </a:endParaRPr>
          </a:p>
        </p:txBody>
      </p:sp>
      <p:sp>
        <p:nvSpPr>
          <p:cNvPr id="17" name="Freeform: Shape 1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4" name="Date Placeholder 3">
            <a:extLst>
              <a:ext uri="{FF2B5EF4-FFF2-40B4-BE49-F238E27FC236}">
                <a16:creationId xmlns:a16="http://schemas.microsoft.com/office/drawing/2014/main" id="{493DFBEC-FF7D-435F-8572-24768016A2CD}"/>
              </a:ext>
            </a:extLst>
          </p:cNvPr>
          <p:cNvSpPr>
            <a:spLocks noGrp="1"/>
          </p:cNvSpPr>
          <p:nvPr>
            <p:ph type="dt" sz="half" idx="10"/>
          </p:nvPr>
        </p:nvSpPr>
        <p:spPr>
          <a:xfrm>
            <a:off x="9254068" y="6355080"/>
            <a:ext cx="2290232" cy="304799"/>
          </a:xfrm>
        </p:spPr>
        <p:txBody>
          <a:bodyPr>
            <a:normAutofit/>
          </a:bodyPr>
          <a:lstStyle/>
          <a:p>
            <a:pPr algn="r">
              <a:spcAft>
                <a:spcPts val="600"/>
              </a:spcAft>
            </a:pPr>
            <a:fld id="{F73C9BDF-1272-49F3-BDDA-DB06070E3ACF}" type="datetime1">
              <a:rPr lang="en-US">
                <a:solidFill>
                  <a:schemeClr val="accent1"/>
                </a:solidFill>
              </a:rPr>
              <a:pPr algn="r">
                <a:spcAft>
                  <a:spcPts val="600"/>
                </a:spcAft>
              </a:pPr>
              <a:t>10/27/2021</a:t>
            </a:fld>
            <a:endParaRPr lang="en-US">
              <a:solidFill>
                <a:schemeClr val="accent1"/>
              </a:solidFill>
            </a:endParaRPr>
          </a:p>
        </p:txBody>
      </p:sp>
      <p:graphicFrame>
        <p:nvGraphicFramePr>
          <p:cNvPr id="7" name="Content Placeholder 2">
            <a:extLst>
              <a:ext uri="{FF2B5EF4-FFF2-40B4-BE49-F238E27FC236}">
                <a16:creationId xmlns:a16="http://schemas.microsoft.com/office/drawing/2014/main" id="{98AA09DC-9679-4353-8482-16C7E98BD2E6}"/>
              </a:ext>
            </a:extLst>
          </p:cNvPr>
          <p:cNvGraphicFramePr>
            <a:graphicFrameLocks noGrp="1"/>
          </p:cNvGraphicFramePr>
          <p:nvPr>
            <p:ph idx="1"/>
            <p:extLst>
              <p:ext uri="{D42A27DB-BD31-4B8C-83A1-F6EECF244321}">
                <p14:modId xmlns:p14="http://schemas.microsoft.com/office/powerpoint/2010/main" val="127340146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39059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768-8F2C-444C-84C5-94274EE6681F}"/>
              </a:ext>
            </a:extLst>
          </p:cNvPr>
          <p:cNvSpPr>
            <a:spLocks noGrp="1"/>
          </p:cNvSpPr>
          <p:nvPr>
            <p:ph type="ctrTitle"/>
          </p:nvPr>
        </p:nvSpPr>
        <p:spPr/>
        <p:txBody>
          <a:bodyPr/>
          <a:lstStyle/>
          <a:p>
            <a:r>
              <a:rPr lang="en-US" b="1" cap="small" dirty="0">
                <a:latin typeface="Arial" panose="020B0604020202020204" pitchFamily="34" charset="0"/>
                <a:cs typeface="Arial" panose="020B0604020202020204" pitchFamily="34" charset="0"/>
              </a:rPr>
              <a:t>Covenants</a:t>
            </a:r>
          </a:p>
        </p:txBody>
      </p:sp>
      <p:sp>
        <p:nvSpPr>
          <p:cNvPr id="3" name="Subtitle 2">
            <a:extLst>
              <a:ext uri="{FF2B5EF4-FFF2-40B4-BE49-F238E27FC236}">
                <a16:creationId xmlns:a16="http://schemas.microsoft.com/office/drawing/2014/main" id="{79ABDB2E-C68B-4A50-A8BC-8ACE772D648A}"/>
              </a:ext>
            </a:extLst>
          </p:cNvPr>
          <p:cNvSpPr>
            <a:spLocks noGrp="1"/>
          </p:cNvSpPr>
          <p:nvPr>
            <p:ph type="subTitle" idx="1"/>
          </p:nvPr>
        </p:nvSpPr>
        <p:spPr/>
        <p:txBody>
          <a:bodyPr/>
          <a:lstStyle/>
          <a:p>
            <a:r>
              <a:rPr lang="en-US" dirty="0"/>
              <a:t>Employment (Restrictive Covenants)</a:t>
            </a:r>
          </a:p>
        </p:txBody>
      </p:sp>
      <p:sp>
        <p:nvSpPr>
          <p:cNvPr id="4" name="Date Placeholder 3">
            <a:extLst>
              <a:ext uri="{FF2B5EF4-FFF2-40B4-BE49-F238E27FC236}">
                <a16:creationId xmlns:a16="http://schemas.microsoft.com/office/drawing/2014/main" id="{8B7F12FB-F1F8-430C-9B3F-D42254A9329E}"/>
              </a:ext>
            </a:extLst>
          </p:cNvPr>
          <p:cNvSpPr>
            <a:spLocks noGrp="1"/>
          </p:cNvSpPr>
          <p:nvPr>
            <p:ph type="dt" sz="half" idx="10"/>
          </p:nvPr>
        </p:nvSpPr>
        <p:spPr/>
        <p:txBody>
          <a:bodyPr/>
          <a:lstStyle/>
          <a:p>
            <a:fld id="{B1E32AC6-7F18-4EF6-BB5A-1BAA27973EB1}" type="datetime1">
              <a:rPr lang="en-US" smtClean="0"/>
              <a:t>10/27/2021</a:t>
            </a:fld>
            <a:endParaRPr lang="en-US"/>
          </a:p>
        </p:txBody>
      </p:sp>
      <p:sp>
        <p:nvSpPr>
          <p:cNvPr id="5" name="Slide Number Placeholder 4">
            <a:extLst>
              <a:ext uri="{FF2B5EF4-FFF2-40B4-BE49-F238E27FC236}">
                <a16:creationId xmlns:a16="http://schemas.microsoft.com/office/drawing/2014/main" id="{C4C6436A-1793-4E5B-A502-1E23425B4CE8}"/>
              </a:ext>
            </a:extLst>
          </p:cNvPr>
          <p:cNvSpPr>
            <a:spLocks noGrp="1"/>
          </p:cNvSpPr>
          <p:nvPr>
            <p:ph type="sldNum" sz="quarter" idx="12"/>
          </p:nvPr>
        </p:nvSpPr>
        <p:spPr/>
        <p:txBody>
          <a:bodyPr/>
          <a:lstStyle/>
          <a:p>
            <a:fld id="{748ED0D2-1C8A-45C8-9F12-61BDD76D91DC}" type="slidenum">
              <a:rPr lang="en-US" smtClean="0"/>
              <a:t>15</a:t>
            </a:fld>
            <a:endParaRPr lang="en-US"/>
          </a:p>
        </p:txBody>
      </p:sp>
    </p:spTree>
    <p:extLst>
      <p:ext uri="{BB962C8B-B14F-4D97-AF65-F5344CB8AC3E}">
        <p14:creationId xmlns:p14="http://schemas.microsoft.com/office/powerpoint/2010/main" val="171460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9B66-F779-4065-A32B-27B98C8078D8}"/>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Focus on Proving Legitimate Business Interest</a:t>
            </a:r>
          </a:p>
        </p:txBody>
      </p:sp>
      <p:sp>
        <p:nvSpPr>
          <p:cNvPr id="3" name="Content Placeholder 2">
            <a:extLst>
              <a:ext uri="{FF2B5EF4-FFF2-40B4-BE49-F238E27FC236}">
                <a16:creationId xmlns:a16="http://schemas.microsoft.com/office/drawing/2014/main" id="{279302DE-617A-47EA-ACFD-B2CD9768E0C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Restrictive covenants are allowed only if enforcement will benefit the legitimate business interests of the former employer</a:t>
            </a:r>
          </a:p>
          <a:p>
            <a:pPr lvl="1"/>
            <a:r>
              <a:rPr lang="en-US" dirty="0">
                <a:latin typeface="Arial" panose="020B0604020202020204" pitchFamily="34" charset="0"/>
                <a:cs typeface="Arial" panose="020B0604020202020204" pitchFamily="34" charset="0"/>
              </a:rPr>
              <a:t>Supported by </a:t>
            </a:r>
            <a:r>
              <a:rPr lang="en-US" i="1" dirty="0">
                <a:latin typeface="Arial" panose="020B0604020202020204" pitchFamily="34" charset="0"/>
                <a:cs typeface="Arial" panose="020B0604020202020204" pitchFamily="34" charset="0"/>
              </a:rPr>
              <a:t>Guardian Fiberglass Inc. v. Whit Davis Lumber Co</a:t>
            </a:r>
            <a:r>
              <a:rPr lang="en-US" dirty="0">
                <a:latin typeface="Arial" panose="020B0604020202020204" pitchFamily="34" charset="0"/>
                <a:cs typeface="Arial" panose="020B0604020202020204" pitchFamily="34" charset="0"/>
              </a:rPr>
              <a:t>.</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Legitimate business interests, Chapter 542.335, Florida Statutes (2021 as amended):</a:t>
            </a:r>
          </a:p>
          <a:p>
            <a:pPr lvl="1"/>
            <a:r>
              <a:rPr lang="en-US" dirty="0">
                <a:latin typeface="Arial" panose="020B0604020202020204" pitchFamily="34" charset="0"/>
                <a:cs typeface="Arial" panose="020B0604020202020204" pitchFamily="34" charset="0"/>
              </a:rPr>
              <a:t>Trade secrets</a:t>
            </a:r>
          </a:p>
          <a:p>
            <a:pPr lvl="1"/>
            <a:r>
              <a:rPr lang="en-US" dirty="0">
                <a:latin typeface="Arial" panose="020B0604020202020204" pitchFamily="34" charset="0"/>
                <a:cs typeface="Arial" panose="020B0604020202020204" pitchFamily="34" charset="0"/>
              </a:rPr>
              <a:t>Confidential proprietary information</a:t>
            </a:r>
          </a:p>
          <a:p>
            <a:pPr lvl="1"/>
            <a:r>
              <a:rPr lang="en-US" dirty="0">
                <a:latin typeface="Arial" panose="020B0604020202020204" pitchFamily="34" charset="0"/>
                <a:cs typeface="Arial" panose="020B0604020202020204" pitchFamily="34" charset="0"/>
              </a:rPr>
              <a:t>Goodwill and special training</a:t>
            </a:r>
          </a:p>
          <a:p>
            <a:endParaRPr lang="en-US" dirty="0"/>
          </a:p>
        </p:txBody>
      </p:sp>
      <p:sp>
        <p:nvSpPr>
          <p:cNvPr id="4" name="Date Placeholder 3">
            <a:extLst>
              <a:ext uri="{FF2B5EF4-FFF2-40B4-BE49-F238E27FC236}">
                <a16:creationId xmlns:a16="http://schemas.microsoft.com/office/drawing/2014/main" id="{2475BBEF-F73C-4417-842B-7E1F773203C1}"/>
              </a:ext>
            </a:extLst>
          </p:cNvPr>
          <p:cNvSpPr>
            <a:spLocks noGrp="1"/>
          </p:cNvSpPr>
          <p:nvPr>
            <p:ph type="dt" sz="half" idx="10"/>
          </p:nvPr>
        </p:nvSpPr>
        <p:spPr/>
        <p:txBody>
          <a:bodyPr/>
          <a:lstStyle/>
          <a:p>
            <a:fld id="{BB188FE7-C5ED-4751-B870-D769CB8EDCDE}" type="datetime1">
              <a:rPr lang="en-US" smtClean="0"/>
              <a:t>10/27/2021</a:t>
            </a:fld>
            <a:endParaRPr lang="en-US"/>
          </a:p>
        </p:txBody>
      </p:sp>
      <p:sp>
        <p:nvSpPr>
          <p:cNvPr id="5" name="Slide Number Placeholder 4">
            <a:extLst>
              <a:ext uri="{FF2B5EF4-FFF2-40B4-BE49-F238E27FC236}">
                <a16:creationId xmlns:a16="http://schemas.microsoft.com/office/drawing/2014/main" id="{ED2E9C38-BC92-44F8-AC8A-1D60236F0541}"/>
              </a:ext>
            </a:extLst>
          </p:cNvPr>
          <p:cNvSpPr>
            <a:spLocks noGrp="1"/>
          </p:cNvSpPr>
          <p:nvPr>
            <p:ph type="sldNum" sz="quarter" idx="12"/>
          </p:nvPr>
        </p:nvSpPr>
        <p:spPr/>
        <p:txBody>
          <a:bodyPr/>
          <a:lstStyle/>
          <a:p>
            <a:fld id="{748ED0D2-1C8A-45C8-9F12-61BDD76D91DC}" type="slidenum">
              <a:rPr lang="en-US" smtClean="0"/>
              <a:t>16</a:t>
            </a:fld>
            <a:endParaRPr lang="en-US"/>
          </a:p>
        </p:txBody>
      </p:sp>
      <p:pic>
        <p:nvPicPr>
          <p:cNvPr id="7" name="Picture 6" descr="Text, letter&#10;&#10;Description automatically generated">
            <a:extLst>
              <a:ext uri="{FF2B5EF4-FFF2-40B4-BE49-F238E27FC236}">
                <a16:creationId xmlns:a16="http://schemas.microsoft.com/office/drawing/2014/main" id="{F6609A7E-5F11-4820-8882-10ED82725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245" y="4296110"/>
            <a:ext cx="2619375" cy="1743075"/>
          </a:xfrm>
          <a:prstGeom prst="rect">
            <a:avLst/>
          </a:prstGeom>
        </p:spPr>
      </p:pic>
    </p:spTree>
    <p:extLst>
      <p:ext uri="{BB962C8B-B14F-4D97-AF65-F5344CB8AC3E}">
        <p14:creationId xmlns:p14="http://schemas.microsoft.com/office/powerpoint/2010/main" val="176532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C0CF-854C-4F7B-8411-E4C7CD7CC0A1}"/>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Things to Avoid</a:t>
            </a:r>
          </a:p>
        </p:txBody>
      </p:sp>
      <p:sp>
        <p:nvSpPr>
          <p:cNvPr id="3" name="Content Placeholder 2">
            <a:extLst>
              <a:ext uri="{FF2B5EF4-FFF2-40B4-BE49-F238E27FC236}">
                <a16:creationId xmlns:a16="http://schemas.microsoft.com/office/drawing/2014/main" id="{96A1E5F5-F51F-4968-8647-C44F9304220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Lengthy restriction periods</a:t>
            </a:r>
          </a:p>
          <a:p>
            <a:pPr lvl="1"/>
            <a:r>
              <a:rPr lang="en-US" dirty="0">
                <a:latin typeface="Arial" panose="020B0604020202020204" pitchFamily="34" charset="0"/>
                <a:cs typeface="Arial" panose="020B0604020202020204" pitchFamily="34" charset="0"/>
              </a:rPr>
              <a:t>Restrictions on conduct towards customers and handling of confidential information</a:t>
            </a:r>
          </a:p>
          <a:p>
            <a:pPr lvl="1"/>
            <a:r>
              <a:rPr lang="en-US" dirty="0">
                <a:latin typeface="Arial" panose="020B0604020202020204" pitchFamily="34" charset="0"/>
                <a:cs typeface="Arial" panose="020B0604020202020204" pitchFamily="34" charset="0"/>
              </a:rPr>
              <a:t>Controls length of time that departing party cannot solicit former customers and certain information must be kept confidential</a:t>
            </a:r>
          </a:p>
          <a:p>
            <a:r>
              <a:rPr lang="en-US" dirty="0">
                <a:latin typeface="Arial" panose="020B0604020202020204" pitchFamily="34" charset="0"/>
                <a:cs typeface="Arial" panose="020B0604020202020204" pitchFamily="34" charset="0"/>
              </a:rPr>
              <a:t>Broad geographic restrictions</a:t>
            </a:r>
          </a:p>
          <a:p>
            <a:pPr lvl="1"/>
            <a:r>
              <a:rPr lang="en-US" dirty="0">
                <a:latin typeface="Arial" panose="020B0604020202020204" pitchFamily="34" charset="0"/>
                <a:cs typeface="Arial" panose="020B0604020202020204" pitchFamily="34" charset="0"/>
              </a:rPr>
              <a:t>Restriction on where departing party may operate a business</a:t>
            </a:r>
          </a:p>
          <a:p>
            <a:pPr lvl="1"/>
            <a:r>
              <a:rPr lang="en-US" dirty="0">
                <a:latin typeface="Arial" panose="020B0604020202020204" pitchFamily="34" charset="0"/>
                <a:cs typeface="Arial" panose="020B0604020202020204" pitchFamily="34" charset="0"/>
              </a:rPr>
              <a:t>Restrict only where existing company does business</a:t>
            </a:r>
          </a:p>
          <a:p>
            <a:endParaRPr lang="en-US" dirty="0"/>
          </a:p>
        </p:txBody>
      </p:sp>
      <p:sp>
        <p:nvSpPr>
          <p:cNvPr id="4" name="Date Placeholder 3">
            <a:extLst>
              <a:ext uri="{FF2B5EF4-FFF2-40B4-BE49-F238E27FC236}">
                <a16:creationId xmlns:a16="http://schemas.microsoft.com/office/drawing/2014/main" id="{CAD03E94-4D8A-4D35-9DDD-911D4F8C8A30}"/>
              </a:ext>
            </a:extLst>
          </p:cNvPr>
          <p:cNvSpPr>
            <a:spLocks noGrp="1"/>
          </p:cNvSpPr>
          <p:nvPr>
            <p:ph type="dt" sz="half" idx="10"/>
          </p:nvPr>
        </p:nvSpPr>
        <p:spPr/>
        <p:txBody>
          <a:bodyPr/>
          <a:lstStyle/>
          <a:p>
            <a:fld id="{0FBF2719-FE85-429E-9F82-35349049DB00}" type="datetime1">
              <a:rPr lang="en-US" smtClean="0"/>
              <a:t>10/27/2021</a:t>
            </a:fld>
            <a:endParaRPr lang="en-US"/>
          </a:p>
        </p:txBody>
      </p:sp>
      <p:sp>
        <p:nvSpPr>
          <p:cNvPr id="5" name="Slide Number Placeholder 4">
            <a:extLst>
              <a:ext uri="{FF2B5EF4-FFF2-40B4-BE49-F238E27FC236}">
                <a16:creationId xmlns:a16="http://schemas.microsoft.com/office/drawing/2014/main" id="{8D8AD27B-A42E-4472-9822-030DB813FFE5}"/>
              </a:ext>
            </a:extLst>
          </p:cNvPr>
          <p:cNvSpPr>
            <a:spLocks noGrp="1"/>
          </p:cNvSpPr>
          <p:nvPr>
            <p:ph type="sldNum" sz="quarter" idx="12"/>
          </p:nvPr>
        </p:nvSpPr>
        <p:spPr/>
        <p:txBody>
          <a:bodyPr/>
          <a:lstStyle/>
          <a:p>
            <a:fld id="{748ED0D2-1C8A-45C8-9F12-61BDD76D91DC}" type="slidenum">
              <a:rPr lang="en-US" smtClean="0"/>
              <a:t>17</a:t>
            </a:fld>
            <a:endParaRPr lang="en-US"/>
          </a:p>
        </p:txBody>
      </p:sp>
    </p:spTree>
    <p:extLst>
      <p:ext uri="{BB962C8B-B14F-4D97-AF65-F5344CB8AC3E}">
        <p14:creationId xmlns:p14="http://schemas.microsoft.com/office/powerpoint/2010/main" val="219433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A3EF-FCDE-4873-BED0-10C3B7078571}"/>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Choice of Law and Forum Selection</a:t>
            </a:r>
          </a:p>
        </p:txBody>
      </p:sp>
      <p:sp>
        <p:nvSpPr>
          <p:cNvPr id="3" name="Content Placeholder 2">
            <a:extLst>
              <a:ext uri="{FF2B5EF4-FFF2-40B4-BE49-F238E27FC236}">
                <a16:creationId xmlns:a16="http://schemas.microsoft.com/office/drawing/2014/main" id="{1D410ADD-DFCA-4A02-866A-365F66A19E3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Both are risky due to variations in how every jurisdiction treats restrictive covenants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Must ensure you thoroughly understand the procedural and substantive law of the foreign jurisdiction</a:t>
            </a:r>
          </a:p>
          <a:p>
            <a:pPr lvl="1"/>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F7A561B2-0FD9-4A74-878C-7B4DF748CF4F}"/>
              </a:ext>
            </a:extLst>
          </p:cNvPr>
          <p:cNvSpPr>
            <a:spLocks noGrp="1"/>
          </p:cNvSpPr>
          <p:nvPr>
            <p:ph type="dt" sz="half" idx="10"/>
          </p:nvPr>
        </p:nvSpPr>
        <p:spPr/>
        <p:txBody>
          <a:bodyPr/>
          <a:lstStyle/>
          <a:p>
            <a:fld id="{88D674DF-A21A-4A31-B57E-9444F87524E5}" type="datetime1">
              <a:rPr lang="en-US" smtClean="0"/>
              <a:t>10/27/2021</a:t>
            </a:fld>
            <a:endParaRPr lang="en-US"/>
          </a:p>
        </p:txBody>
      </p:sp>
      <p:sp>
        <p:nvSpPr>
          <p:cNvPr id="5" name="Slide Number Placeholder 4">
            <a:extLst>
              <a:ext uri="{FF2B5EF4-FFF2-40B4-BE49-F238E27FC236}">
                <a16:creationId xmlns:a16="http://schemas.microsoft.com/office/drawing/2014/main" id="{1C22D217-B3EA-4053-B5B0-6177AC872080}"/>
              </a:ext>
            </a:extLst>
          </p:cNvPr>
          <p:cNvSpPr>
            <a:spLocks noGrp="1"/>
          </p:cNvSpPr>
          <p:nvPr>
            <p:ph type="sldNum" sz="quarter" idx="12"/>
          </p:nvPr>
        </p:nvSpPr>
        <p:spPr/>
        <p:txBody>
          <a:bodyPr/>
          <a:lstStyle/>
          <a:p>
            <a:fld id="{748ED0D2-1C8A-45C8-9F12-61BDD76D91DC}" type="slidenum">
              <a:rPr lang="en-US" smtClean="0"/>
              <a:t>18</a:t>
            </a:fld>
            <a:endParaRPr lang="en-US"/>
          </a:p>
        </p:txBody>
      </p:sp>
      <p:pic>
        <p:nvPicPr>
          <p:cNvPr id="7" name="Picture 6" descr="A picture containing clipart&#10;&#10;Description automatically generated">
            <a:extLst>
              <a:ext uri="{FF2B5EF4-FFF2-40B4-BE49-F238E27FC236}">
                <a16:creationId xmlns:a16="http://schemas.microsoft.com/office/drawing/2014/main" id="{7984C625-9B3D-486E-969E-1D2ECBC15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956" y="3902299"/>
            <a:ext cx="2616732" cy="2099255"/>
          </a:xfrm>
          <a:prstGeom prst="rect">
            <a:avLst/>
          </a:prstGeom>
        </p:spPr>
      </p:pic>
    </p:spTree>
    <p:extLst>
      <p:ext uri="{BB962C8B-B14F-4D97-AF65-F5344CB8AC3E}">
        <p14:creationId xmlns:p14="http://schemas.microsoft.com/office/powerpoint/2010/main" val="28666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768-8F2C-444C-84C5-94274EE6681F}"/>
              </a:ext>
            </a:extLst>
          </p:cNvPr>
          <p:cNvSpPr>
            <a:spLocks noGrp="1"/>
          </p:cNvSpPr>
          <p:nvPr>
            <p:ph type="ctrTitle"/>
          </p:nvPr>
        </p:nvSpPr>
        <p:spPr/>
        <p:txBody>
          <a:bodyPr/>
          <a:lstStyle/>
          <a:p>
            <a:r>
              <a:rPr lang="en-US" cap="small" dirty="0">
                <a:latin typeface="Arial" panose="020B0604020202020204" pitchFamily="34" charset="0"/>
                <a:cs typeface="Arial" panose="020B0604020202020204" pitchFamily="34" charset="0"/>
              </a:rPr>
              <a:t>Covenants</a:t>
            </a:r>
          </a:p>
        </p:txBody>
      </p:sp>
      <p:sp>
        <p:nvSpPr>
          <p:cNvPr id="3" name="Subtitle 2">
            <a:extLst>
              <a:ext uri="{FF2B5EF4-FFF2-40B4-BE49-F238E27FC236}">
                <a16:creationId xmlns:a16="http://schemas.microsoft.com/office/drawing/2014/main" id="{79ABDB2E-C68B-4A50-A8BC-8ACE772D648A}"/>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Loans</a:t>
            </a:r>
          </a:p>
        </p:txBody>
      </p:sp>
      <p:sp>
        <p:nvSpPr>
          <p:cNvPr id="4" name="Date Placeholder 3">
            <a:extLst>
              <a:ext uri="{FF2B5EF4-FFF2-40B4-BE49-F238E27FC236}">
                <a16:creationId xmlns:a16="http://schemas.microsoft.com/office/drawing/2014/main" id="{8BB386E7-0676-41A5-B6E4-5098A826B211}"/>
              </a:ext>
            </a:extLst>
          </p:cNvPr>
          <p:cNvSpPr>
            <a:spLocks noGrp="1"/>
          </p:cNvSpPr>
          <p:nvPr>
            <p:ph type="dt" sz="half" idx="10"/>
          </p:nvPr>
        </p:nvSpPr>
        <p:spPr/>
        <p:txBody>
          <a:bodyPr/>
          <a:lstStyle/>
          <a:p>
            <a:fld id="{3F96053D-D697-49F5-802B-7CA1E7E7511E}" type="datetime1">
              <a:rPr lang="en-US" smtClean="0"/>
              <a:t>10/27/2021</a:t>
            </a:fld>
            <a:endParaRPr lang="en-US"/>
          </a:p>
        </p:txBody>
      </p:sp>
      <p:sp>
        <p:nvSpPr>
          <p:cNvPr id="5" name="Slide Number Placeholder 4">
            <a:extLst>
              <a:ext uri="{FF2B5EF4-FFF2-40B4-BE49-F238E27FC236}">
                <a16:creationId xmlns:a16="http://schemas.microsoft.com/office/drawing/2014/main" id="{DB5698A3-A17D-4E5C-811A-078AAD103B71}"/>
              </a:ext>
            </a:extLst>
          </p:cNvPr>
          <p:cNvSpPr>
            <a:spLocks noGrp="1"/>
          </p:cNvSpPr>
          <p:nvPr>
            <p:ph type="sldNum" sz="quarter" idx="12"/>
          </p:nvPr>
        </p:nvSpPr>
        <p:spPr/>
        <p:txBody>
          <a:bodyPr/>
          <a:lstStyle/>
          <a:p>
            <a:fld id="{748ED0D2-1C8A-45C8-9F12-61BDD76D91DC}" type="slidenum">
              <a:rPr lang="en-US" smtClean="0"/>
              <a:t>19</a:t>
            </a:fld>
            <a:endParaRPr lang="en-US"/>
          </a:p>
        </p:txBody>
      </p:sp>
    </p:spTree>
    <p:extLst>
      <p:ext uri="{BB962C8B-B14F-4D97-AF65-F5344CB8AC3E}">
        <p14:creationId xmlns:p14="http://schemas.microsoft.com/office/powerpoint/2010/main" val="381522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65" name="Rectangle 64">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9D3EA56-D8EA-4687-8A5A-2192D8CC439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748ED0D2-1C8A-45C8-9F12-61BDD76D91DC}" type="slidenum">
              <a:rPr lang="en-US" b="0" i="0" kern="1200">
                <a:solidFill>
                  <a:srgbClr val="FFFFFF"/>
                </a:solidFill>
                <a:latin typeface="+mn-lt"/>
                <a:ea typeface="+mn-ea"/>
                <a:cs typeface="+mn-cs"/>
              </a:rPr>
              <a:pPr>
                <a:spcAft>
                  <a:spcPts val="600"/>
                </a:spcAft>
              </a:pPr>
              <a:t>2</a:t>
            </a:fld>
            <a:endParaRPr lang="en-US" b="0" i="0" kern="1200">
              <a:solidFill>
                <a:srgbClr val="FFFFFF"/>
              </a:solidFill>
              <a:latin typeface="+mn-lt"/>
              <a:ea typeface="+mn-ea"/>
              <a:cs typeface="+mn-cs"/>
            </a:endParaRPr>
          </a:p>
        </p:txBody>
      </p:sp>
      <p:cxnSp>
        <p:nvCxnSpPr>
          <p:cNvPr id="69" name="Straight Connector 68">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BCCCCC2F-87BE-4420-90FD-C288C66CE78B}"/>
              </a:ext>
            </a:extLst>
          </p:cNvPr>
          <p:cNvSpPr>
            <a:spLocks noGrp="1"/>
          </p:cNvSpPr>
          <p:nvPr>
            <p:ph type="dt" sz="half" idx="10"/>
          </p:nvPr>
        </p:nvSpPr>
        <p:spPr>
          <a:xfrm>
            <a:off x="1464734" y="6355080"/>
            <a:ext cx="2594346" cy="304799"/>
          </a:xfrm>
        </p:spPr>
        <p:txBody>
          <a:bodyPr vert="horz" lIns="91440" tIns="45720" rIns="91440" bIns="45720" rtlCol="0" anchor="ctr">
            <a:normAutofit/>
          </a:bodyPr>
          <a:lstStyle/>
          <a:p>
            <a:pPr algn="r">
              <a:spcAft>
                <a:spcPts val="600"/>
              </a:spcAft>
            </a:pPr>
            <a:fld id="{12E38D8C-FBAC-404C-84F0-D41EAD67CDC5}" type="datetime1">
              <a:rPr lang="en-US" b="0" i="0" kern="1200">
                <a:solidFill>
                  <a:schemeClr val="tx1">
                    <a:alpha val="60000"/>
                  </a:schemeClr>
                </a:solidFill>
                <a:latin typeface="+mn-lt"/>
                <a:ea typeface="+mn-ea"/>
                <a:cs typeface="+mn-cs"/>
              </a:rPr>
              <a:pPr algn="r">
                <a:spcAft>
                  <a:spcPts val="600"/>
                </a:spcAft>
              </a:pPr>
              <a:t>10/27/2021</a:t>
            </a:fld>
            <a:endParaRPr lang="en-US" b="0" i="0" kern="1200">
              <a:solidFill>
                <a:schemeClr val="tx1">
                  <a:alpha val="60000"/>
                </a:schemeClr>
              </a:solidFill>
              <a:latin typeface="+mn-lt"/>
              <a:ea typeface="+mn-ea"/>
              <a:cs typeface="+mn-cs"/>
            </a:endParaRPr>
          </a:p>
        </p:txBody>
      </p:sp>
      <p:sp>
        <p:nvSpPr>
          <p:cNvPr id="2" name="Title 1">
            <a:extLst>
              <a:ext uri="{FF2B5EF4-FFF2-40B4-BE49-F238E27FC236}">
                <a16:creationId xmlns:a16="http://schemas.microsoft.com/office/drawing/2014/main" id="{4846F508-0C81-4BB4-BC45-9D0233BEF355}"/>
              </a:ext>
            </a:extLst>
          </p:cNvPr>
          <p:cNvSpPr>
            <a:spLocks noGrp="1"/>
          </p:cNvSpPr>
          <p:nvPr>
            <p:ph type="title"/>
          </p:nvPr>
        </p:nvSpPr>
        <p:spPr>
          <a:xfrm>
            <a:off x="4654295" y="1266958"/>
            <a:ext cx="6808362" cy="4528457"/>
          </a:xfrm>
        </p:spPr>
        <p:txBody>
          <a:bodyPr vert="horz" lIns="91440" tIns="45720" rIns="91440" bIns="45720" rtlCol="0" anchor="ctr">
            <a:normAutofit fontScale="90000"/>
          </a:bodyPr>
          <a:lstStyle/>
          <a:p>
            <a:r>
              <a:rPr lang="en-US" sz="6700" b="1" i="0" kern="1200" cap="small" dirty="0">
                <a:solidFill>
                  <a:schemeClr val="tx2"/>
                </a:solidFill>
                <a:latin typeface="Arial" panose="020B0604020202020204" pitchFamily="34" charset="0"/>
                <a:cs typeface="Arial" panose="020B0604020202020204" pitchFamily="34" charset="0"/>
              </a:rPr>
              <a:t>What’s the Difference? </a:t>
            </a:r>
            <a:br>
              <a:rPr lang="en-US" sz="6700" b="1" i="0" kern="1200" cap="small" dirty="0">
                <a:solidFill>
                  <a:schemeClr val="tx2"/>
                </a:solidFill>
                <a:latin typeface="Arial" panose="020B0604020202020204" pitchFamily="34" charset="0"/>
                <a:cs typeface="Arial" panose="020B0604020202020204" pitchFamily="34" charset="0"/>
              </a:rPr>
            </a:br>
            <a:r>
              <a:rPr lang="en-US" sz="6700" b="1" i="0" kern="1200" cap="small" dirty="0">
                <a:solidFill>
                  <a:schemeClr val="tx2"/>
                </a:solidFill>
                <a:latin typeface="Arial" panose="020B0604020202020204" pitchFamily="34" charset="0"/>
                <a:cs typeface="Arial" panose="020B0604020202020204" pitchFamily="34" charset="0"/>
              </a:rPr>
              <a:t>And Why Should You Care?</a:t>
            </a:r>
          </a:p>
        </p:txBody>
      </p:sp>
    </p:spTree>
    <p:extLst>
      <p:ext uri="{BB962C8B-B14F-4D97-AF65-F5344CB8AC3E}">
        <p14:creationId xmlns:p14="http://schemas.microsoft.com/office/powerpoint/2010/main" val="210838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200C-D507-4B95-90B9-9D36FCF72E89}"/>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Affirmative Covenants</a:t>
            </a:r>
          </a:p>
        </p:txBody>
      </p:sp>
      <p:sp>
        <p:nvSpPr>
          <p:cNvPr id="3" name="Content Placeholder 2">
            <a:extLst>
              <a:ext uri="{FF2B5EF4-FFF2-40B4-BE49-F238E27FC236}">
                <a16:creationId xmlns:a16="http://schemas.microsoft.com/office/drawing/2014/main" id="{02A73090-8E1D-42C0-89DF-69C29000F89C}"/>
              </a:ext>
            </a:extLst>
          </p:cNvPr>
          <p:cNvSpPr>
            <a:spLocks noGrp="1"/>
          </p:cNvSpPr>
          <p:nvPr>
            <p:ph idx="1"/>
          </p:nvPr>
        </p:nvSpPr>
        <p:spPr/>
        <p:txBody>
          <a:bodyPr/>
          <a:lstStyle/>
          <a:p>
            <a:pPr marL="0" marR="0">
              <a:lnSpc>
                <a:spcPct val="107000"/>
              </a:lnSpc>
              <a:spcBef>
                <a:spcPts val="0"/>
              </a:spcBef>
              <a:spcAft>
                <a:spcPts val="800"/>
              </a:spcAft>
            </a:pPr>
            <a:r>
              <a:rPr lang="en-US" cap="small" dirty="0">
                <a:latin typeface="Arial" panose="020B0604020202020204" pitchFamily="34" charset="0"/>
                <a:cs typeface="Arial" panose="020B0604020202020204" pitchFamily="34" charset="0"/>
              </a:rPr>
              <a:t>Things the borrower promises to do and remain obligations until the credit extended by the lender is repaid</a:t>
            </a:r>
          </a:p>
          <a:p>
            <a:pPr marL="0" marR="0">
              <a:lnSpc>
                <a:spcPct val="107000"/>
              </a:lnSpc>
              <a:spcBef>
                <a:spcPts val="0"/>
              </a:spcBef>
              <a:spcAft>
                <a:spcPts val="800"/>
              </a:spcAft>
            </a:pPr>
            <a:r>
              <a:rPr lang="en-US" cap="small" dirty="0">
                <a:latin typeface="Arial" panose="020B0604020202020204" pitchFamily="34" charset="0"/>
                <a:cs typeface="Arial" panose="020B0604020202020204" pitchFamily="34" charset="0"/>
              </a:rPr>
              <a:t>Should not require the borrower to do anything it is not already doing </a:t>
            </a:r>
          </a:p>
          <a:p>
            <a:pPr marL="0" marR="0">
              <a:lnSpc>
                <a:spcPct val="107000"/>
              </a:lnSpc>
              <a:spcBef>
                <a:spcPts val="0"/>
              </a:spcBef>
              <a:spcAft>
                <a:spcPts val="800"/>
              </a:spcAft>
            </a:pPr>
            <a:r>
              <a:rPr lang="en-US" cap="small" dirty="0">
                <a:latin typeface="Arial" panose="020B0604020202020204" pitchFamily="34" charset="0"/>
                <a:cs typeface="Arial" panose="020B0604020202020204" pitchFamily="34" charset="0"/>
              </a:rPr>
              <a:t>Common exceptions:</a:t>
            </a:r>
          </a:p>
          <a:p>
            <a:pPr marL="0" marR="0">
              <a:lnSpc>
                <a:spcPct val="107000"/>
              </a:lnSpc>
              <a:spcBef>
                <a:spcPts val="0"/>
              </a:spcBef>
              <a:spcAft>
                <a:spcPts val="800"/>
              </a:spcAft>
            </a:pPr>
            <a:r>
              <a:rPr lang="en-US" cap="small" dirty="0">
                <a:latin typeface="Arial" panose="020B0604020202020204" pitchFamily="34" charset="0"/>
                <a:cs typeface="Arial" panose="020B0604020202020204" pitchFamily="34" charset="0"/>
              </a:rPr>
              <a:t>Compliance, accounting records, litigation, change in management</a:t>
            </a:r>
          </a:p>
          <a:p>
            <a:endParaRPr lang="en-US" dirty="0"/>
          </a:p>
        </p:txBody>
      </p:sp>
      <p:sp>
        <p:nvSpPr>
          <p:cNvPr id="4" name="Date Placeholder 3">
            <a:extLst>
              <a:ext uri="{FF2B5EF4-FFF2-40B4-BE49-F238E27FC236}">
                <a16:creationId xmlns:a16="http://schemas.microsoft.com/office/drawing/2014/main" id="{63CF8D06-8512-4634-A7EA-F4578ED51ABE}"/>
              </a:ext>
            </a:extLst>
          </p:cNvPr>
          <p:cNvSpPr>
            <a:spLocks noGrp="1"/>
          </p:cNvSpPr>
          <p:nvPr>
            <p:ph type="dt" sz="half" idx="10"/>
          </p:nvPr>
        </p:nvSpPr>
        <p:spPr/>
        <p:txBody>
          <a:bodyPr/>
          <a:lstStyle/>
          <a:p>
            <a:fld id="{295B379F-5D37-43EE-9076-8FA86D8E2636}" type="datetime1">
              <a:rPr lang="en-US" smtClean="0"/>
              <a:t>10/27/2021</a:t>
            </a:fld>
            <a:endParaRPr lang="en-US"/>
          </a:p>
        </p:txBody>
      </p:sp>
      <p:sp>
        <p:nvSpPr>
          <p:cNvPr id="5" name="Slide Number Placeholder 4">
            <a:extLst>
              <a:ext uri="{FF2B5EF4-FFF2-40B4-BE49-F238E27FC236}">
                <a16:creationId xmlns:a16="http://schemas.microsoft.com/office/drawing/2014/main" id="{3C0BD4F6-B676-48A3-A4CF-D84002781EC7}"/>
              </a:ext>
            </a:extLst>
          </p:cNvPr>
          <p:cNvSpPr>
            <a:spLocks noGrp="1"/>
          </p:cNvSpPr>
          <p:nvPr>
            <p:ph type="sldNum" sz="quarter" idx="12"/>
          </p:nvPr>
        </p:nvSpPr>
        <p:spPr/>
        <p:txBody>
          <a:bodyPr/>
          <a:lstStyle/>
          <a:p>
            <a:fld id="{748ED0D2-1C8A-45C8-9F12-61BDD76D91DC}" type="slidenum">
              <a:rPr lang="en-US" smtClean="0"/>
              <a:t>20</a:t>
            </a:fld>
            <a:endParaRPr lang="en-US"/>
          </a:p>
        </p:txBody>
      </p:sp>
    </p:spTree>
    <p:extLst>
      <p:ext uri="{BB962C8B-B14F-4D97-AF65-F5344CB8AC3E}">
        <p14:creationId xmlns:p14="http://schemas.microsoft.com/office/powerpoint/2010/main" val="386433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200C-D507-4B95-90B9-9D36FCF72E89}"/>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Affirmative Covenants- Compliance</a:t>
            </a:r>
          </a:p>
        </p:txBody>
      </p:sp>
      <p:sp>
        <p:nvSpPr>
          <p:cNvPr id="3" name="Content Placeholder 2">
            <a:extLst>
              <a:ext uri="{FF2B5EF4-FFF2-40B4-BE49-F238E27FC236}">
                <a16:creationId xmlns:a16="http://schemas.microsoft.com/office/drawing/2014/main" id="{02A73090-8E1D-42C0-89DF-69C29000F89C}"/>
              </a:ext>
            </a:extLst>
          </p:cNvPr>
          <p:cNvSpPr>
            <a:spLocks noGrp="1"/>
          </p:cNvSpPr>
          <p:nvPr>
            <p:ph idx="1"/>
          </p:nvPr>
        </p:nvSpPr>
        <p:spPr/>
        <p:txBody>
          <a:bodyPr>
            <a:noAutofit/>
          </a:bodyPr>
          <a:lstStyle/>
          <a:p>
            <a:pPr marL="0" indent="0">
              <a:buNone/>
            </a:pPr>
            <a:r>
              <a:rPr lang="en-US" dirty="0">
                <a:latin typeface="Arial" panose="020B0604020202020204" pitchFamily="34" charset="0"/>
                <a:cs typeface="Arial" panose="020B0604020202020204" pitchFamily="34" charset="0"/>
              </a:rPr>
              <a:t>Preserve and maintain all licenses, permits, governmental approvals, rights, privileges and franchises necessary for the conduct of its business; and comply with the provisions of all documents pursuant to which Borrower is organized and/or which govern Borrower’s continued existence and with the requirements of all laws, rules, regulations and orders of any governmental authority applicable to Borrower and/or its business, except for such failures to be in compliance which could not, individually or in the aggregate, reasonably be expected to have a material adverse effect on the financial condition or operation of Borrower and Guarantors taken as a whole.</a:t>
            </a:r>
          </a:p>
        </p:txBody>
      </p:sp>
      <p:sp>
        <p:nvSpPr>
          <p:cNvPr id="4" name="Date Placeholder 3">
            <a:extLst>
              <a:ext uri="{FF2B5EF4-FFF2-40B4-BE49-F238E27FC236}">
                <a16:creationId xmlns:a16="http://schemas.microsoft.com/office/drawing/2014/main" id="{AFB878F3-C79B-4AB1-A995-B343F4E98B5D}"/>
              </a:ext>
            </a:extLst>
          </p:cNvPr>
          <p:cNvSpPr>
            <a:spLocks noGrp="1"/>
          </p:cNvSpPr>
          <p:nvPr>
            <p:ph type="dt" sz="half" idx="10"/>
          </p:nvPr>
        </p:nvSpPr>
        <p:spPr/>
        <p:txBody>
          <a:bodyPr/>
          <a:lstStyle/>
          <a:p>
            <a:fld id="{008496DE-C3C2-423A-9AA6-7C972CB358CB}" type="datetime1">
              <a:rPr lang="en-US" smtClean="0"/>
              <a:t>10/27/2021</a:t>
            </a:fld>
            <a:endParaRPr lang="en-US"/>
          </a:p>
        </p:txBody>
      </p:sp>
      <p:sp>
        <p:nvSpPr>
          <p:cNvPr id="5" name="Slide Number Placeholder 4">
            <a:extLst>
              <a:ext uri="{FF2B5EF4-FFF2-40B4-BE49-F238E27FC236}">
                <a16:creationId xmlns:a16="http://schemas.microsoft.com/office/drawing/2014/main" id="{4CE42CB0-152E-4CB1-835B-FCD46115CA69}"/>
              </a:ext>
            </a:extLst>
          </p:cNvPr>
          <p:cNvSpPr>
            <a:spLocks noGrp="1"/>
          </p:cNvSpPr>
          <p:nvPr>
            <p:ph type="sldNum" sz="quarter" idx="12"/>
          </p:nvPr>
        </p:nvSpPr>
        <p:spPr/>
        <p:txBody>
          <a:bodyPr/>
          <a:lstStyle/>
          <a:p>
            <a:fld id="{748ED0D2-1C8A-45C8-9F12-61BDD76D91DC}" type="slidenum">
              <a:rPr lang="en-US" smtClean="0"/>
              <a:t>21</a:t>
            </a:fld>
            <a:endParaRPr lang="en-US"/>
          </a:p>
        </p:txBody>
      </p:sp>
    </p:spTree>
    <p:extLst>
      <p:ext uri="{BB962C8B-B14F-4D97-AF65-F5344CB8AC3E}">
        <p14:creationId xmlns:p14="http://schemas.microsoft.com/office/powerpoint/2010/main" val="116485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200C-D507-4B95-90B9-9D36FCF72E89}"/>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Affirmative Covenants- Accounting Records</a:t>
            </a:r>
          </a:p>
        </p:txBody>
      </p:sp>
      <p:sp>
        <p:nvSpPr>
          <p:cNvPr id="3" name="Content Placeholder 2">
            <a:extLst>
              <a:ext uri="{FF2B5EF4-FFF2-40B4-BE49-F238E27FC236}">
                <a16:creationId xmlns:a16="http://schemas.microsoft.com/office/drawing/2014/main" id="{02A73090-8E1D-42C0-89DF-69C29000F89C}"/>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Maintain adequate books and records in accordance with generally accepted accounting principles consistently applied, and permit any representative of Lender, at any reasonable time following reasonable notice, to inspect, audit and examine such books and records, to make copies of the same, and to inspect the properties of any Borrower.</a:t>
            </a:r>
          </a:p>
        </p:txBody>
      </p:sp>
      <p:sp>
        <p:nvSpPr>
          <p:cNvPr id="4" name="Date Placeholder 3">
            <a:extLst>
              <a:ext uri="{FF2B5EF4-FFF2-40B4-BE49-F238E27FC236}">
                <a16:creationId xmlns:a16="http://schemas.microsoft.com/office/drawing/2014/main" id="{7AA255E8-BDA5-42F4-A000-4E1B29510632}"/>
              </a:ext>
            </a:extLst>
          </p:cNvPr>
          <p:cNvSpPr>
            <a:spLocks noGrp="1"/>
          </p:cNvSpPr>
          <p:nvPr>
            <p:ph type="dt" sz="half" idx="10"/>
          </p:nvPr>
        </p:nvSpPr>
        <p:spPr/>
        <p:txBody>
          <a:bodyPr/>
          <a:lstStyle/>
          <a:p>
            <a:fld id="{3DFF1CCA-BF6D-4FD3-BAB7-7B5BE43F9067}" type="datetime1">
              <a:rPr lang="en-US" smtClean="0"/>
              <a:t>10/27/2021</a:t>
            </a:fld>
            <a:endParaRPr lang="en-US"/>
          </a:p>
        </p:txBody>
      </p:sp>
      <p:sp>
        <p:nvSpPr>
          <p:cNvPr id="5" name="Slide Number Placeholder 4">
            <a:extLst>
              <a:ext uri="{FF2B5EF4-FFF2-40B4-BE49-F238E27FC236}">
                <a16:creationId xmlns:a16="http://schemas.microsoft.com/office/drawing/2014/main" id="{3A1E8403-84D6-4326-92D8-3106AE072ED4}"/>
              </a:ext>
            </a:extLst>
          </p:cNvPr>
          <p:cNvSpPr>
            <a:spLocks noGrp="1"/>
          </p:cNvSpPr>
          <p:nvPr>
            <p:ph type="sldNum" sz="quarter" idx="12"/>
          </p:nvPr>
        </p:nvSpPr>
        <p:spPr/>
        <p:txBody>
          <a:bodyPr/>
          <a:lstStyle/>
          <a:p>
            <a:fld id="{748ED0D2-1C8A-45C8-9F12-61BDD76D91DC}" type="slidenum">
              <a:rPr lang="en-US" smtClean="0"/>
              <a:t>22</a:t>
            </a:fld>
            <a:endParaRPr lang="en-US"/>
          </a:p>
        </p:txBody>
      </p:sp>
      <p:pic>
        <p:nvPicPr>
          <p:cNvPr id="7" name="Picture 6" descr="A close-up of some papers&#10;&#10;Description automatically generated with low confidence">
            <a:extLst>
              <a:ext uri="{FF2B5EF4-FFF2-40B4-BE49-F238E27FC236}">
                <a16:creationId xmlns:a16="http://schemas.microsoft.com/office/drawing/2014/main" id="{6792C823-AE19-4F58-8B35-352AC864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422427" y="3189764"/>
            <a:ext cx="2490105" cy="3940934"/>
          </a:xfrm>
          <a:prstGeom prst="rect">
            <a:avLst/>
          </a:prstGeom>
        </p:spPr>
      </p:pic>
    </p:spTree>
    <p:extLst>
      <p:ext uri="{BB962C8B-B14F-4D97-AF65-F5344CB8AC3E}">
        <p14:creationId xmlns:p14="http://schemas.microsoft.com/office/powerpoint/2010/main" val="193995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A4F-CB06-4ADF-8593-DBB4B9F20780}"/>
              </a:ext>
            </a:extLst>
          </p:cNvPr>
          <p:cNvSpPr>
            <a:spLocks noGrp="1"/>
          </p:cNvSpPr>
          <p:nvPr>
            <p:ph type="title"/>
          </p:nvPr>
        </p:nvSpPr>
        <p:spPr>
          <a:xfrm>
            <a:off x="648930" y="629266"/>
            <a:ext cx="9252154" cy="1223983"/>
          </a:xfrm>
        </p:spPr>
        <p:txBody>
          <a:bodyPr>
            <a:normAutofit/>
          </a:bodyPr>
          <a:lstStyle/>
          <a:p>
            <a:r>
              <a:rPr lang="en-US" b="1" cap="small" dirty="0">
                <a:latin typeface="Arial" panose="020B0604020202020204" pitchFamily="34" charset="0"/>
                <a:cs typeface="Arial" panose="020B0604020202020204" pitchFamily="34" charset="0"/>
              </a:rPr>
              <a:t>Affirmative Covenants- Litigation</a:t>
            </a:r>
          </a:p>
        </p:txBody>
      </p:sp>
      <p:sp>
        <p:nvSpPr>
          <p:cNvPr id="5" name="Slide Number Placeholder 4">
            <a:extLst>
              <a:ext uri="{FF2B5EF4-FFF2-40B4-BE49-F238E27FC236}">
                <a16:creationId xmlns:a16="http://schemas.microsoft.com/office/drawing/2014/main" id="{C87D8317-CE8C-49A7-8FE9-3B09B2A0E103}"/>
              </a:ext>
            </a:extLst>
          </p:cNvPr>
          <p:cNvSpPr>
            <a:spLocks noGrp="1"/>
          </p:cNvSpPr>
          <p:nvPr>
            <p:ph type="sldNum" sz="quarter" idx="12"/>
          </p:nvPr>
        </p:nvSpPr>
        <p:spPr>
          <a:xfrm>
            <a:off x="10352540" y="295729"/>
            <a:ext cx="838199" cy="767687"/>
          </a:xfrm>
        </p:spPr>
        <p:txBody>
          <a:bodyPr>
            <a:normAutofit/>
          </a:bodyPr>
          <a:lstStyle/>
          <a:p>
            <a:pPr>
              <a:spcAft>
                <a:spcPts val="600"/>
              </a:spcAft>
            </a:pPr>
            <a:fld id="{748ED0D2-1C8A-45C8-9F12-61BDD76D91DC}" type="slidenum">
              <a:rPr lang="en-US" smtClean="0"/>
              <a:pPr>
                <a:spcAft>
                  <a:spcPts val="600"/>
                </a:spcAft>
              </a:pPr>
              <a:t>23</a:t>
            </a:fld>
            <a:endParaRPr lang="en-US"/>
          </a:p>
        </p:txBody>
      </p:sp>
      <p:pic>
        <p:nvPicPr>
          <p:cNvPr id="7" name="Picture 6" descr="A picture containing tool&#10;&#10;Description automatically generated">
            <a:extLst>
              <a:ext uri="{FF2B5EF4-FFF2-40B4-BE49-F238E27FC236}">
                <a16:creationId xmlns:a16="http://schemas.microsoft.com/office/drawing/2014/main" id="{471E6633-4DBD-4FBA-AD5E-E9ABEFA4E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772" y="2052213"/>
            <a:ext cx="4495912"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322C0D69-CEB3-4493-861C-CED82FD51C07}"/>
              </a:ext>
            </a:extLst>
          </p:cNvPr>
          <p:cNvSpPr>
            <a:spLocks noGrp="1"/>
          </p:cNvSpPr>
          <p:nvPr>
            <p:ph idx="1"/>
          </p:nvPr>
        </p:nvSpPr>
        <p:spPr>
          <a:xfrm>
            <a:off x="6575729" y="2052214"/>
            <a:ext cx="4415293" cy="4196185"/>
          </a:xfrm>
        </p:spPr>
        <p:txBody>
          <a:bodyPr>
            <a:normAutofit/>
          </a:bodyPr>
          <a:lstStyle/>
          <a:p>
            <a:pPr marL="0" indent="0">
              <a:buNone/>
            </a:pPr>
            <a:r>
              <a:rPr lang="en-US" dirty="0">
                <a:latin typeface="Arial" panose="020B0604020202020204" pitchFamily="34" charset="0"/>
                <a:cs typeface="Arial" panose="020B0604020202020204" pitchFamily="34" charset="0"/>
              </a:rPr>
              <a:t>Promptly upon Borrower receiving notice thereof, give notice in writing to Lender of any litigation pending or threatened against any Borrower with a claim in excess of $500,000.00 in excess of any available insurance coverage.</a:t>
            </a:r>
          </a:p>
        </p:txBody>
      </p:sp>
      <p:sp>
        <p:nvSpPr>
          <p:cNvPr id="4" name="Date Placeholder 3">
            <a:extLst>
              <a:ext uri="{FF2B5EF4-FFF2-40B4-BE49-F238E27FC236}">
                <a16:creationId xmlns:a16="http://schemas.microsoft.com/office/drawing/2014/main" id="{BAB2BD34-1372-4833-920C-33909FFA83FF}"/>
              </a:ext>
            </a:extLst>
          </p:cNvPr>
          <p:cNvSpPr>
            <a:spLocks noGrp="1"/>
          </p:cNvSpPr>
          <p:nvPr>
            <p:ph type="dt" sz="half" idx="10"/>
          </p:nvPr>
        </p:nvSpPr>
        <p:spPr>
          <a:xfrm>
            <a:off x="10553700" y="6355080"/>
            <a:ext cx="990599" cy="304799"/>
          </a:xfrm>
        </p:spPr>
        <p:txBody>
          <a:bodyPr>
            <a:normAutofit/>
          </a:bodyPr>
          <a:lstStyle/>
          <a:p>
            <a:pPr algn="r">
              <a:spcAft>
                <a:spcPts val="600"/>
              </a:spcAft>
            </a:pPr>
            <a:fld id="{F2EF4535-2D6A-469F-80B3-F60A398B5AAD}" type="datetime1">
              <a:rPr lang="en-US" smtClean="0"/>
              <a:pPr algn="r">
                <a:spcAft>
                  <a:spcPts val="600"/>
                </a:spcAft>
              </a:pPr>
              <a:t>10/27/2021</a:t>
            </a:fld>
            <a:endParaRPr lang="en-US"/>
          </a:p>
        </p:txBody>
      </p:sp>
    </p:spTree>
    <p:extLst>
      <p:ext uri="{BB962C8B-B14F-4D97-AF65-F5344CB8AC3E}">
        <p14:creationId xmlns:p14="http://schemas.microsoft.com/office/powerpoint/2010/main" val="180404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A4F-CB06-4ADF-8593-DBB4B9F20780}"/>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Affirmative Covenants- </a:t>
            </a:r>
            <a:br>
              <a:rPr lang="en-US" b="1" cap="small" dirty="0">
                <a:latin typeface="Arial" panose="020B0604020202020204" pitchFamily="34" charset="0"/>
                <a:cs typeface="Arial" panose="020B0604020202020204" pitchFamily="34" charset="0"/>
              </a:rPr>
            </a:br>
            <a:r>
              <a:rPr lang="en-US" b="1" cap="small" dirty="0">
                <a:latin typeface="Arial" panose="020B0604020202020204" pitchFamily="34" charset="0"/>
                <a:cs typeface="Arial" panose="020B0604020202020204" pitchFamily="34" charset="0"/>
              </a:rPr>
              <a:t>Change in Management</a:t>
            </a:r>
          </a:p>
        </p:txBody>
      </p:sp>
      <p:sp>
        <p:nvSpPr>
          <p:cNvPr id="3" name="Content Placeholder 2">
            <a:extLst>
              <a:ext uri="{FF2B5EF4-FFF2-40B4-BE49-F238E27FC236}">
                <a16:creationId xmlns:a16="http://schemas.microsoft.com/office/drawing/2014/main" id="{322C0D69-CEB3-4493-861C-CED82FD51C07}"/>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To maintain the present executive management of Borrower (each an “Executive”); provided, however, that in the event of the death, disability, resignation or termination of any Executive, Borrowers shall have ninety days after the death, disability, resignation or termination of such Executive to appoint a replacement Executive reasonably acceptable to Lender.</a:t>
            </a:r>
          </a:p>
        </p:txBody>
      </p:sp>
      <p:sp>
        <p:nvSpPr>
          <p:cNvPr id="4" name="Date Placeholder 3">
            <a:extLst>
              <a:ext uri="{FF2B5EF4-FFF2-40B4-BE49-F238E27FC236}">
                <a16:creationId xmlns:a16="http://schemas.microsoft.com/office/drawing/2014/main" id="{D92633D5-F728-4677-8D30-5144F89DF0E1}"/>
              </a:ext>
            </a:extLst>
          </p:cNvPr>
          <p:cNvSpPr>
            <a:spLocks noGrp="1"/>
          </p:cNvSpPr>
          <p:nvPr>
            <p:ph type="dt" sz="half" idx="10"/>
          </p:nvPr>
        </p:nvSpPr>
        <p:spPr/>
        <p:txBody>
          <a:bodyPr/>
          <a:lstStyle/>
          <a:p>
            <a:fld id="{B1BC4BA3-95EC-4F50-AC0F-D80E90649C60}" type="datetime1">
              <a:rPr lang="en-US" smtClean="0"/>
              <a:t>10/27/2021</a:t>
            </a:fld>
            <a:endParaRPr lang="en-US"/>
          </a:p>
        </p:txBody>
      </p:sp>
      <p:sp>
        <p:nvSpPr>
          <p:cNvPr id="5" name="Slide Number Placeholder 4">
            <a:extLst>
              <a:ext uri="{FF2B5EF4-FFF2-40B4-BE49-F238E27FC236}">
                <a16:creationId xmlns:a16="http://schemas.microsoft.com/office/drawing/2014/main" id="{179300BE-36BF-48A8-A170-C05AB95D25B9}"/>
              </a:ext>
            </a:extLst>
          </p:cNvPr>
          <p:cNvSpPr>
            <a:spLocks noGrp="1"/>
          </p:cNvSpPr>
          <p:nvPr>
            <p:ph type="sldNum" sz="quarter" idx="12"/>
          </p:nvPr>
        </p:nvSpPr>
        <p:spPr/>
        <p:txBody>
          <a:bodyPr/>
          <a:lstStyle/>
          <a:p>
            <a:fld id="{748ED0D2-1C8A-45C8-9F12-61BDD76D91DC}" type="slidenum">
              <a:rPr lang="en-US" smtClean="0"/>
              <a:t>24</a:t>
            </a:fld>
            <a:endParaRPr lang="en-US"/>
          </a:p>
        </p:txBody>
      </p:sp>
    </p:spTree>
    <p:extLst>
      <p:ext uri="{BB962C8B-B14F-4D97-AF65-F5344CB8AC3E}">
        <p14:creationId xmlns:p14="http://schemas.microsoft.com/office/powerpoint/2010/main" val="65023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200C-D507-4B95-90B9-9D36FCF72E89}"/>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Negative Covenants</a:t>
            </a:r>
          </a:p>
        </p:txBody>
      </p:sp>
      <p:sp>
        <p:nvSpPr>
          <p:cNvPr id="3" name="Content Placeholder 2">
            <a:extLst>
              <a:ext uri="{FF2B5EF4-FFF2-40B4-BE49-F238E27FC236}">
                <a16:creationId xmlns:a16="http://schemas.microsoft.com/office/drawing/2014/main" id="{02A73090-8E1D-42C0-89DF-69C29000F89C}"/>
              </a:ext>
            </a:extLst>
          </p:cNvPr>
          <p:cNvSpPr>
            <a:spLocks noGrp="1"/>
          </p:cNvSpPr>
          <p:nvPr>
            <p:ph idx="1"/>
          </p:nvPr>
        </p:nvSpPr>
        <p:spPr/>
        <p:txBody>
          <a:bodyPr>
            <a:normAutofit/>
          </a:bodyPr>
          <a:lstStyle/>
          <a:p>
            <a:pPr marL="0" marR="0">
              <a:lnSpc>
                <a:spcPct val="107000"/>
              </a:lnSpc>
              <a:spcBef>
                <a:spcPts val="0"/>
              </a:spcBef>
              <a:spcAft>
                <a:spcPts val="800"/>
              </a:spcAft>
            </a:pPr>
            <a:r>
              <a:rPr lang="en-US" dirty="0">
                <a:latin typeface="Arial" panose="020B0604020202020204" pitchFamily="34" charset="0"/>
                <a:cs typeface="Arial" panose="020B0604020202020204" pitchFamily="34" charset="0"/>
              </a:rPr>
              <a:t>Things the borrower promises not to do and remain obligations until the credit extended by the lender is repaid</a:t>
            </a:r>
          </a:p>
          <a:p>
            <a:pPr marL="0" marR="0">
              <a:lnSpc>
                <a:spcPct val="107000"/>
              </a:lnSpc>
              <a:spcBef>
                <a:spcPts val="0"/>
              </a:spcBef>
              <a:spcAft>
                <a:spcPts val="800"/>
              </a:spcAft>
            </a:pPr>
            <a:r>
              <a:rPr lang="en-US" dirty="0">
                <a:latin typeface="Arial" panose="020B0604020202020204" pitchFamily="34" charset="0"/>
                <a:cs typeface="Arial" panose="020B0604020202020204" pitchFamily="34" charset="0"/>
              </a:rPr>
              <a:t>Should not prohibit the borrower from doing:</a:t>
            </a:r>
          </a:p>
          <a:p>
            <a:pPr marL="457200" lvl="1">
              <a:lnSpc>
                <a:spcPct val="107000"/>
              </a:lnSpc>
              <a:spcBef>
                <a:spcPts val="0"/>
              </a:spcBef>
              <a:spcAft>
                <a:spcPts val="800"/>
              </a:spcAft>
            </a:pPr>
            <a:r>
              <a:rPr lang="en-US" dirty="0">
                <a:latin typeface="Arial" panose="020B0604020202020204" pitchFamily="34" charset="0"/>
                <a:cs typeface="Arial" panose="020B0604020202020204" pitchFamily="34" charset="0"/>
              </a:rPr>
              <a:t>What it currently does</a:t>
            </a:r>
          </a:p>
          <a:p>
            <a:pPr marL="457200" lvl="1">
              <a:lnSpc>
                <a:spcPct val="107000"/>
              </a:lnSpc>
              <a:spcBef>
                <a:spcPts val="0"/>
              </a:spcBef>
              <a:spcAft>
                <a:spcPts val="800"/>
              </a:spcAft>
            </a:pPr>
            <a:r>
              <a:rPr lang="en-US" dirty="0">
                <a:latin typeface="Arial" panose="020B0604020202020204" pitchFamily="34" charset="0"/>
                <a:cs typeface="Arial" panose="020B0604020202020204" pitchFamily="34" charset="0"/>
              </a:rPr>
              <a:t>What it wants to do in the future</a:t>
            </a:r>
          </a:p>
        </p:txBody>
      </p:sp>
      <p:sp>
        <p:nvSpPr>
          <p:cNvPr id="4" name="Date Placeholder 3">
            <a:extLst>
              <a:ext uri="{FF2B5EF4-FFF2-40B4-BE49-F238E27FC236}">
                <a16:creationId xmlns:a16="http://schemas.microsoft.com/office/drawing/2014/main" id="{F35569B2-8B33-4138-9265-7C91734A2B7F}"/>
              </a:ext>
            </a:extLst>
          </p:cNvPr>
          <p:cNvSpPr>
            <a:spLocks noGrp="1"/>
          </p:cNvSpPr>
          <p:nvPr>
            <p:ph type="dt" sz="half" idx="10"/>
          </p:nvPr>
        </p:nvSpPr>
        <p:spPr/>
        <p:txBody>
          <a:bodyPr/>
          <a:lstStyle/>
          <a:p>
            <a:fld id="{D03027B0-29A1-4668-BA6D-12027C69E6E0}" type="datetime1">
              <a:rPr lang="en-US" smtClean="0"/>
              <a:t>10/27/2021</a:t>
            </a:fld>
            <a:endParaRPr lang="en-US"/>
          </a:p>
        </p:txBody>
      </p:sp>
      <p:sp>
        <p:nvSpPr>
          <p:cNvPr id="5" name="Slide Number Placeholder 4">
            <a:extLst>
              <a:ext uri="{FF2B5EF4-FFF2-40B4-BE49-F238E27FC236}">
                <a16:creationId xmlns:a16="http://schemas.microsoft.com/office/drawing/2014/main" id="{5315F452-EB76-4689-9362-92D545D8C6CA}"/>
              </a:ext>
            </a:extLst>
          </p:cNvPr>
          <p:cNvSpPr>
            <a:spLocks noGrp="1"/>
          </p:cNvSpPr>
          <p:nvPr>
            <p:ph type="sldNum" sz="quarter" idx="12"/>
          </p:nvPr>
        </p:nvSpPr>
        <p:spPr/>
        <p:txBody>
          <a:bodyPr/>
          <a:lstStyle/>
          <a:p>
            <a:fld id="{748ED0D2-1C8A-45C8-9F12-61BDD76D91DC}" type="slidenum">
              <a:rPr lang="en-US" smtClean="0"/>
              <a:t>25</a:t>
            </a:fld>
            <a:endParaRPr lang="en-US"/>
          </a:p>
        </p:txBody>
      </p:sp>
    </p:spTree>
    <p:extLst>
      <p:ext uri="{BB962C8B-B14F-4D97-AF65-F5344CB8AC3E}">
        <p14:creationId xmlns:p14="http://schemas.microsoft.com/office/powerpoint/2010/main" val="243764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34DD-6486-4EE2-86DA-416A20A9429B}"/>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Negative Covenants- Dividends</a:t>
            </a:r>
          </a:p>
        </p:txBody>
      </p:sp>
      <p:sp>
        <p:nvSpPr>
          <p:cNvPr id="3" name="Content Placeholder 2">
            <a:extLst>
              <a:ext uri="{FF2B5EF4-FFF2-40B4-BE49-F238E27FC236}">
                <a16:creationId xmlns:a16="http://schemas.microsoft.com/office/drawing/2014/main" id="{7A100569-4005-4020-84CA-F226841BBF2A}"/>
              </a:ext>
            </a:extLst>
          </p:cNvPr>
          <p:cNvSpPr>
            <a:spLocks noGrp="1"/>
          </p:cNvSpPr>
          <p:nvPr>
            <p:ph idx="1"/>
          </p:nvPr>
        </p:nvSpPr>
        <p:spPr/>
        <p:txBody>
          <a:bodyPr>
            <a:normAutofit fontScale="92500" lnSpcReduction="10000"/>
          </a:bodyPr>
          <a:lstStyle/>
          <a:p>
            <a:pPr marL="0" indent="0">
              <a:buNone/>
            </a:pPr>
            <a:r>
              <a:rPr lang="en-US" dirty="0"/>
              <a:t>Declare or pay any dividend on any shares of any class of Borrower’s or any Guarantor’s capital stock or apply any assets to the purchase, redemption or other retirement of any shares of any class of capital stock of Borrower or any Guarantor except (a) except dividends payable in the form of its capital stock; (b) distributions and dividends by any Guarantor to Borrower or any other Guarantor; (c) the repurchase or redemption of Borrower’s capital stock held by or for the benefit of former employees, officers, directors or any other stockholder of Borrower; (d) the repurchase or redemption of Borrower’s capital stock utilizing the cash proceeds received by Borrower from any life insurance policies maintained in respect to any stockholder; and (e) annual dividends by Borrower to its stockholders; provided that the aggregate amount of such distributions and dividends do not exceed twenty-five percent (25%) of Borrower’s positive net income for the most recently completed fiscal year of Borrower.</a:t>
            </a:r>
          </a:p>
        </p:txBody>
      </p:sp>
      <p:sp>
        <p:nvSpPr>
          <p:cNvPr id="4" name="Date Placeholder 3">
            <a:extLst>
              <a:ext uri="{FF2B5EF4-FFF2-40B4-BE49-F238E27FC236}">
                <a16:creationId xmlns:a16="http://schemas.microsoft.com/office/drawing/2014/main" id="{A78B2E6C-11CA-4878-80E8-45DFE44FA56A}"/>
              </a:ext>
            </a:extLst>
          </p:cNvPr>
          <p:cNvSpPr>
            <a:spLocks noGrp="1"/>
          </p:cNvSpPr>
          <p:nvPr>
            <p:ph type="dt" sz="half" idx="10"/>
          </p:nvPr>
        </p:nvSpPr>
        <p:spPr/>
        <p:txBody>
          <a:bodyPr/>
          <a:lstStyle/>
          <a:p>
            <a:fld id="{2FD91517-C1AE-4C2E-A79F-63385BA02209}" type="datetime1">
              <a:rPr lang="en-US" smtClean="0"/>
              <a:t>10/27/2021</a:t>
            </a:fld>
            <a:endParaRPr lang="en-US"/>
          </a:p>
        </p:txBody>
      </p:sp>
      <p:sp>
        <p:nvSpPr>
          <p:cNvPr id="5" name="Slide Number Placeholder 4">
            <a:extLst>
              <a:ext uri="{FF2B5EF4-FFF2-40B4-BE49-F238E27FC236}">
                <a16:creationId xmlns:a16="http://schemas.microsoft.com/office/drawing/2014/main" id="{2A081DCD-8A67-4F39-9D06-D70EE6AD66F3}"/>
              </a:ext>
            </a:extLst>
          </p:cNvPr>
          <p:cNvSpPr>
            <a:spLocks noGrp="1"/>
          </p:cNvSpPr>
          <p:nvPr>
            <p:ph type="sldNum" sz="quarter" idx="12"/>
          </p:nvPr>
        </p:nvSpPr>
        <p:spPr/>
        <p:txBody>
          <a:bodyPr/>
          <a:lstStyle/>
          <a:p>
            <a:fld id="{748ED0D2-1C8A-45C8-9F12-61BDD76D91DC}" type="slidenum">
              <a:rPr lang="en-US" smtClean="0"/>
              <a:t>26</a:t>
            </a:fld>
            <a:endParaRPr lang="en-US"/>
          </a:p>
        </p:txBody>
      </p:sp>
    </p:spTree>
    <p:extLst>
      <p:ext uri="{BB962C8B-B14F-4D97-AF65-F5344CB8AC3E}">
        <p14:creationId xmlns:p14="http://schemas.microsoft.com/office/powerpoint/2010/main" val="3553778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2E14-EB46-4F0D-9134-B5C493221CF4}"/>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Negative Covenants- Merge/Consolidate</a:t>
            </a:r>
          </a:p>
        </p:txBody>
      </p:sp>
      <p:sp>
        <p:nvSpPr>
          <p:cNvPr id="3" name="Content Placeholder 2">
            <a:extLst>
              <a:ext uri="{FF2B5EF4-FFF2-40B4-BE49-F238E27FC236}">
                <a16:creationId xmlns:a16="http://schemas.microsoft.com/office/drawing/2014/main" id="{FB755C65-B43A-42B6-80D3-D39AAC92432B}"/>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Merge into or consolidate with any other Person, make any substantial change in the nature of any Borrower’s business as conducted as of the date hereof; or acquire all or substantially all of the assets of any other Person, except (a) Borrower or any Guarantor may liquidate, dissolve, merge, consolidate with or into Borrower or any other Guarantor and (b) Borrower may acquire all or substantially all of the assets of any Guarantor and any Guarantor may acquire all or substantially all of the assets of any other Guarantor.</a:t>
            </a:r>
          </a:p>
        </p:txBody>
      </p:sp>
      <p:sp>
        <p:nvSpPr>
          <p:cNvPr id="4" name="Date Placeholder 3">
            <a:extLst>
              <a:ext uri="{FF2B5EF4-FFF2-40B4-BE49-F238E27FC236}">
                <a16:creationId xmlns:a16="http://schemas.microsoft.com/office/drawing/2014/main" id="{667DBF57-8E40-403C-BDEA-623C886B4409}"/>
              </a:ext>
            </a:extLst>
          </p:cNvPr>
          <p:cNvSpPr>
            <a:spLocks noGrp="1"/>
          </p:cNvSpPr>
          <p:nvPr>
            <p:ph type="dt" sz="half" idx="10"/>
          </p:nvPr>
        </p:nvSpPr>
        <p:spPr/>
        <p:txBody>
          <a:bodyPr/>
          <a:lstStyle/>
          <a:p>
            <a:fld id="{9CDA41E4-BC9E-400A-B31D-7DC6D6208280}" type="datetime1">
              <a:rPr lang="en-US" smtClean="0"/>
              <a:t>10/27/2021</a:t>
            </a:fld>
            <a:endParaRPr lang="en-US"/>
          </a:p>
        </p:txBody>
      </p:sp>
      <p:sp>
        <p:nvSpPr>
          <p:cNvPr id="5" name="Slide Number Placeholder 4">
            <a:extLst>
              <a:ext uri="{FF2B5EF4-FFF2-40B4-BE49-F238E27FC236}">
                <a16:creationId xmlns:a16="http://schemas.microsoft.com/office/drawing/2014/main" id="{73D2A307-C5EE-4CB7-9255-461AA575786D}"/>
              </a:ext>
            </a:extLst>
          </p:cNvPr>
          <p:cNvSpPr>
            <a:spLocks noGrp="1"/>
          </p:cNvSpPr>
          <p:nvPr>
            <p:ph type="sldNum" sz="quarter" idx="12"/>
          </p:nvPr>
        </p:nvSpPr>
        <p:spPr/>
        <p:txBody>
          <a:bodyPr/>
          <a:lstStyle/>
          <a:p>
            <a:fld id="{748ED0D2-1C8A-45C8-9F12-61BDD76D91DC}" type="slidenum">
              <a:rPr lang="en-US" smtClean="0"/>
              <a:t>27</a:t>
            </a:fld>
            <a:endParaRPr lang="en-US"/>
          </a:p>
        </p:txBody>
      </p:sp>
    </p:spTree>
    <p:extLst>
      <p:ext uri="{BB962C8B-B14F-4D97-AF65-F5344CB8AC3E}">
        <p14:creationId xmlns:p14="http://schemas.microsoft.com/office/powerpoint/2010/main" val="144915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1ABB-BB6E-443F-A075-04F8EFCA7124}"/>
              </a:ext>
            </a:extLst>
          </p:cNvPr>
          <p:cNvSpPr>
            <a:spLocks noGrp="1"/>
          </p:cNvSpPr>
          <p:nvPr>
            <p:ph type="title"/>
          </p:nvPr>
        </p:nvSpPr>
        <p:spPr/>
        <p:txBody>
          <a:bodyPr>
            <a:normAutofit/>
          </a:bodyPr>
          <a:lstStyle/>
          <a:p>
            <a:r>
              <a:rPr lang="en-US" b="1" cap="small" dirty="0">
                <a:latin typeface="Arial" panose="020B0604020202020204" pitchFamily="34" charset="0"/>
                <a:cs typeface="Arial" panose="020B0604020202020204" pitchFamily="34" charset="0"/>
              </a:rPr>
              <a:t>Negative Covenants- Loans/Advances/Investments</a:t>
            </a:r>
          </a:p>
        </p:txBody>
      </p:sp>
      <p:sp>
        <p:nvSpPr>
          <p:cNvPr id="3" name="Content Placeholder 2">
            <a:extLst>
              <a:ext uri="{FF2B5EF4-FFF2-40B4-BE49-F238E27FC236}">
                <a16:creationId xmlns:a16="http://schemas.microsoft.com/office/drawing/2014/main" id="{EB43926A-CCC5-4662-B83D-B03EE1E359F5}"/>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Make any loans or advances to or investments in any Person, except (a) any of the foregoing reflected on the most recent financial statement of Borrower delivered to Lender prior to the date hereof and in amounts not greater than the amounts referred to therein; (b) investments held in the form of cash or cash equivalents; (c) receivables owing to any Borrower in the ordinary course of business; (d) intercompany loans, advances or investments made by Borrowers to or in a Guarantor or made by a Guarantor to or in another Guarantor; and (e) advances made in the ordinary course of business consistent with past practice.</a:t>
            </a:r>
          </a:p>
        </p:txBody>
      </p:sp>
      <p:sp>
        <p:nvSpPr>
          <p:cNvPr id="4" name="Date Placeholder 3">
            <a:extLst>
              <a:ext uri="{FF2B5EF4-FFF2-40B4-BE49-F238E27FC236}">
                <a16:creationId xmlns:a16="http://schemas.microsoft.com/office/drawing/2014/main" id="{BC92D0F9-6F50-4863-AA66-0AAED86288AC}"/>
              </a:ext>
            </a:extLst>
          </p:cNvPr>
          <p:cNvSpPr>
            <a:spLocks noGrp="1"/>
          </p:cNvSpPr>
          <p:nvPr>
            <p:ph type="dt" sz="half" idx="10"/>
          </p:nvPr>
        </p:nvSpPr>
        <p:spPr/>
        <p:txBody>
          <a:bodyPr/>
          <a:lstStyle/>
          <a:p>
            <a:fld id="{50D62AE0-482B-4433-B499-CA637545A829}" type="datetime1">
              <a:rPr lang="en-US" smtClean="0"/>
              <a:t>10/27/2021</a:t>
            </a:fld>
            <a:endParaRPr lang="en-US"/>
          </a:p>
        </p:txBody>
      </p:sp>
      <p:sp>
        <p:nvSpPr>
          <p:cNvPr id="5" name="Slide Number Placeholder 4">
            <a:extLst>
              <a:ext uri="{FF2B5EF4-FFF2-40B4-BE49-F238E27FC236}">
                <a16:creationId xmlns:a16="http://schemas.microsoft.com/office/drawing/2014/main" id="{9ABE3DE1-5667-439F-A455-DEFAB08EC07F}"/>
              </a:ext>
            </a:extLst>
          </p:cNvPr>
          <p:cNvSpPr>
            <a:spLocks noGrp="1"/>
          </p:cNvSpPr>
          <p:nvPr>
            <p:ph type="sldNum" sz="quarter" idx="12"/>
          </p:nvPr>
        </p:nvSpPr>
        <p:spPr/>
        <p:txBody>
          <a:bodyPr/>
          <a:lstStyle/>
          <a:p>
            <a:fld id="{748ED0D2-1C8A-45C8-9F12-61BDD76D91DC}" type="slidenum">
              <a:rPr lang="en-US" smtClean="0"/>
              <a:t>28</a:t>
            </a:fld>
            <a:endParaRPr lang="en-US"/>
          </a:p>
        </p:txBody>
      </p:sp>
    </p:spTree>
    <p:extLst>
      <p:ext uri="{BB962C8B-B14F-4D97-AF65-F5344CB8AC3E}">
        <p14:creationId xmlns:p14="http://schemas.microsoft.com/office/powerpoint/2010/main" val="256122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E940-07C2-4229-8629-C94B8214DE65}"/>
              </a:ext>
            </a:extLst>
          </p:cNvPr>
          <p:cNvSpPr>
            <a:spLocks noGrp="1"/>
          </p:cNvSpPr>
          <p:nvPr>
            <p:ph type="title"/>
          </p:nvPr>
        </p:nvSpPr>
        <p:spPr>
          <a:xfrm>
            <a:off x="648930" y="629266"/>
            <a:ext cx="9252154" cy="1223983"/>
          </a:xfrm>
        </p:spPr>
        <p:txBody>
          <a:bodyPr>
            <a:normAutofit/>
          </a:bodyPr>
          <a:lstStyle/>
          <a:p>
            <a:r>
              <a:rPr lang="en-US" sz="3900" b="1">
                <a:latin typeface="Arial" panose="020B0604020202020204" pitchFamily="34" charset="0"/>
                <a:cs typeface="Arial" panose="020B0604020202020204" pitchFamily="34" charset="0"/>
              </a:rPr>
              <a:t>Negative Covenants- Pledge of Assets</a:t>
            </a:r>
          </a:p>
        </p:txBody>
      </p:sp>
      <p:sp>
        <p:nvSpPr>
          <p:cNvPr id="5" name="Slide Number Placeholder 4">
            <a:extLst>
              <a:ext uri="{FF2B5EF4-FFF2-40B4-BE49-F238E27FC236}">
                <a16:creationId xmlns:a16="http://schemas.microsoft.com/office/drawing/2014/main" id="{E583F721-B80C-4C59-8402-E73D622A1951}"/>
              </a:ext>
            </a:extLst>
          </p:cNvPr>
          <p:cNvSpPr>
            <a:spLocks noGrp="1"/>
          </p:cNvSpPr>
          <p:nvPr>
            <p:ph type="sldNum" sz="quarter" idx="12"/>
          </p:nvPr>
        </p:nvSpPr>
        <p:spPr>
          <a:xfrm>
            <a:off x="10352540" y="295729"/>
            <a:ext cx="838199" cy="767687"/>
          </a:xfrm>
        </p:spPr>
        <p:txBody>
          <a:bodyPr>
            <a:normAutofit/>
          </a:bodyPr>
          <a:lstStyle/>
          <a:p>
            <a:pPr>
              <a:spcAft>
                <a:spcPts val="600"/>
              </a:spcAft>
            </a:pPr>
            <a:fld id="{748ED0D2-1C8A-45C8-9F12-61BDD76D91DC}" type="slidenum">
              <a:rPr lang="en-US" smtClean="0"/>
              <a:pPr>
                <a:spcAft>
                  <a:spcPts val="600"/>
                </a:spcAft>
              </a:pPr>
              <a:t>29</a:t>
            </a:fld>
            <a:endParaRPr lang="en-US"/>
          </a:p>
        </p:txBody>
      </p:sp>
      <p:sp>
        <p:nvSpPr>
          <p:cNvPr id="3" name="Content Placeholder 2">
            <a:extLst>
              <a:ext uri="{FF2B5EF4-FFF2-40B4-BE49-F238E27FC236}">
                <a16:creationId xmlns:a16="http://schemas.microsoft.com/office/drawing/2014/main" id="{5F0F2723-2C01-4B2B-820C-B7587F341714}"/>
              </a:ext>
            </a:extLst>
          </p:cNvPr>
          <p:cNvSpPr>
            <a:spLocks noGrp="1"/>
          </p:cNvSpPr>
          <p:nvPr>
            <p:ph idx="1"/>
          </p:nvPr>
        </p:nvSpPr>
        <p:spPr>
          <a:xfrm>
            <a:off x="1103311" y="2052214"/>
            <a:ext cx="5965394" cy="4196185"/>
          </a:xfrm>
        </p:spPr>
        <p:txBody>
          <a:bodyPr>
            <a:normAutofit/>
          </a:bodyPr>
          <a:lstStyle/>
          <a:p>
            <a:pPr marL="0" indent="0">
              <a:lnSpc>
                <a:spcPct val="90000"/>
              </a:lnSpc>
              <a:buNone/>
            </a:pPr>
            <a:r>
              <a:rPr lang="en-US" sz="1300"/>
              <a:t>Mortgage, pledge, grant or permit to exist a security interest in, or lien upon, all or any portion of Borrower’s or any Guarantors assets now owned or hereafter acquired, except (a) Liens and security interests in favor of Lender; (b) Liens for taxes not yet due which are not delinquent or which remain payable without penalty or the validity or amount of which is being contested in good faith by appropriate proceedings, which shall have the effect of staying execution if execution is threatened or possible; and (c) Liens which are existing as of, and disclosed to Lender in writing prior to the date hereof; (d) Liens imposed by law (such as mechanics’ and landlord’s liens) incurred in good faith in the ordinary course of business which are not delinquent or which remain payable without penalty or the validity or amount of which is being contested in good faith by appropriate proceedings, which shall have the effect of staying execution if execution is threatened or possible; (e) Liens incurred or deposits made in the ordinary course of business to secure the performance of bids tenders, statutory obligations, fee and expense arrangements with trustees and fiscal agents and customary deposits granted in the ordinary course of business under operating leases; (f) Liens securing surety, indemnity, performance, appeal and release bonds; and (g) customary rights of set off, revocation, refund or chargeback under deposit agreements or under the UCC in favor of banks where Borrower or any Guarantor maintains deposits in the ordinary course of business.</a:t>
            </a:r>
          </a:p>
        </p:txBody>
      </p:sp>
      <p:sp>
        <p:nvSpPr>
          <p:cNvPr id="4" name="Date Placeholder 3">
            <a:extLst>
              <a:ext uri="{FF2B5EF4-FFF2-40B4-BE49-F238E27FC236}">
                <a16:creationId xmlns:a16="http://schemas.microsoft.com/office/drawing/2014/main" id="{0AF92F9B-8F14-425C-BBB8-4CEF8F6CA5EE}"/>
              </a:ext>
            </a:extLst>
          </p:cNvPr>
          <p:cNvSpPr>
            <a:spLocks noGrp="1"/>
          </p:cNvSpPr>
          <p:nvPr>
            <p:ph type="dt" sz="half" idx="10"/>
          </p:nvPr>
        </p:nvSpPr>
        <p:spPr>
          <a:xfrm>
            <a:off x="10553700" y="6355080"/>
            <a:ext cx="990599" cy="304799"/>
          </a:xfrm>
        </p:spPr>
        <p:txBody>
          <a:bodyPr>
            <a:normAutofit/>
          </a:bodyPr>
          <a:lstStyle/>
          <a:p>
            <a:pPr algn="r">
              <a:spcAft>
                <a:spcPts val="600"/>
              </a:spcAft>
            </a:pPr>
            <a:fld id="{83B56E86-D61B-4701-A170-92467D20A631}" type="datetime1">
              <a:rPr lang="en-US" smtClean="0"/>
              <a:pPr algn="r">
                <a:spcAft>
                  <a:spcPts val="600"/>
                </a:spcAft>
              </a:pPr>
              <a:t>10/27/2021</a:t>
            </a:fld>
            <a:endParaRPr lang="en-US"/>
          </a:p>
        </p:txBody>
      </p:sp>
      <p:pic>
        <p:nvPicPr>
          <p:cNvPr id="9" name="Picture 8" descr="A picture containing text&#10;&#10;Description automatically generated">
            <a:extLst>
              <a:ext uri="{FF2B5EF4-FFF2-40B4-BE49-F238E27FC236}">
                <a16:creationId xmlns:a16="http://schemas.microsoft.com/office/drawing/2014/main" id="{37DFC534-7A93-4688-96D8-55D359B5E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55" y="3523917"/>
            <a:ext cx="4008888" cy="125277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65214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A484-1286-49A8-BCB3-00DE50D826DD}"/>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Covenant</a:t>
            </a:r>
          </a:p>
        </p:txBody>
      </p:sp>
      <p:sp>
        <p:nvSpPr>
          <p:cNvPr id="3" name="Content Placeholder 2">
            <a:extLst>
              <a:ext uri="{FF2B5EF4-FFF2-40B4-BE49-F238E27FC236}">
                <a16:creationId xmlns:a16="http://schemas.microsoft.com/office/drawing/2014/main" id="{08E6E899-C50D-46E5-BAC7-DBBE9F39A51B}"/>
              </a:ext>
            </a:extLst>
          </p:cNvPr>
          <p:cNvSpPr>
            <a:spLocks noGrp="1"/>
          </p:cNvSpPr>
          <p:nvPr>
            <p:ph idx="1"/>
          </p:nvPr>
        </p:nvSpPr>
        <p:spPr/>
        <p:txBody>
          <a:bodyPr/>
          <a:lstStyle/>
          <a:p>
            <a:r>
              <a:rPr lang="en-US" dirty="0"/>
              <a:t>“An agreement convention, or promise of two or more parties, by deed in writing, signed, sealed, and delivered, by which either of the parties pledges himself to the other that something is either done or shall be done, or stipulates for the truth of certain facts.” </a:t>
            </a:r>
            <a:r>
              <a:rPr lang="en-US" i="1" dirty="0"/>
              <a:t>Black’s Law Dictionary</a:t>
            </a:r>
            <a:endParaRPr lang="en-US" dirty="0"/>
          </a:p>
          <a:p>
            <a:r>
              <a:rPr lang="en-US" dirty="0"/>
              <a:t>Breach of contract?</a:t>
            </a:r>
          </a:p>
        </p:txBody>
      </p:sp>
      <p:sp>
        <p:nvSpPr>
          <p:cNvPr id="4" name="Date Placeholder 3">
            <a:extLst>
              <a:ext uri="{FF2B5EF4-FFF2-40B4-BE49-F238E27FC236}">
                <a16:creationId xmlns:a16="http://schemas.microsoft.com/office/drawing/2014/main" id="{E73970A7-F1C4-42CB-96F5-C39057E1155B}"/>
              </a:ext>
            </a:extLst>
          </p:cNvPr>
          <p:cNvSpPr>
            <a:spLocks noGrp="1"/>
          </p:cNvSpPr>
          <p:nvPr>
            <p:ph type="dt" sz="half" idx="10"/>
          </p:nvPr>
        </p:nvSpPr>
        <p:spPr/>
        <p:txBody>
          <a:bodyPr/>
          <a:lstStyle/>
          <a:p>
            <a:fld id="{E7FC6B17-6782-4510-B8AB-7CC28D7D470B}" type="datetime1">
              <a:rPr lang="en-US" smtClean="0"/>
              <a:t>10/27/2021</a:t>
            </a:fld>
            <a:endParaRPr lang="en-US"/>
          </a:p>
        </p:txBody>
      </p:sp>
      <p:sp>
        <p:nvSpPr>
          <p:cNvPr id="5" name="Slide Number Placeholder 4">
            <a:extLst>
              <a:ext uri="{FF2B5EF4-FFF2-40B4-BE49-F238E27FC236}">
                <a16:creationId xmlns:a16="http://schemas.microsoft.com/office/drawing/2014/main" id="{04C05F43-52AF-4F90-BE78-2F15273FEF2E}"/>
              </a:ext>
            </a:extLst>
          </p:cNvPr>
          <p:cNvSpPr>
            <a:spLocks noGrp="1"/>
          </p:cNvSpPr>
          <p:nvPr>
            <p:ph type="sldNum" sz="quarter" idx="12"/>
          </p:nvPr>
        </p:nvSpPr>
        <p:spPr/>
        <p:txBody>
          <a:bodyPr/>
          <a:lstStyle/>
          <a:p>
            <a:fld id="{748ED0D2-1C8A-45C8-9F12-61BDD76D91DC}" type="slidenum">
              <a:rPr lang="en-US" smtClean="0"/>
              <a:t>3</a:t>
            </a:fld>
            <a:endParaRPr lang="en-US"/>
          </a:p>
        </p:txBody>
      </p:sp>
    </p:spTree>
    <p:extLst>
      <p:ext uri="{BB962C8B-B14F-4D97-AF65-F5344CB8AC3E}">
        <p14:creationId xmlns:p14="http://schemas.microsoft.com/office/powerpoint/2010/main" val="4259100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C83F-BED9-45EF-9CE3-758DB215482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Drafting Clear and Concise Express Warranties</a:t>
            </a:r>
          </a:p>
        </p:txBody>
      </p:sp>
      <p:sp>
        <p:nvSpPr>
          <p:cNvPr id="3" name="Text Placeholder 2">
            <a:extLst>
              <a:ext uri="{FF2B5EF4-FFF2-40B4-BE49-F238E27FC236}">
                <a16:creationId xmlns:a16="http://schemas.microsoft.com/office/drawing/2014/main" id="{E76F5959-7801-4432-ADEA-3E6140BCB18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2A88407-6C58-41AD-8499-80A33AA80180}"/>
              </a:ext>
            </a:extLst>
          </p:cNvPr>
          <p:cNvSpPr>
            <a:spLocks noGrp="1"/>
          </p:cNvSpPr>
          <p:nvPr>
            <p:ph type="dt" sz="half" idx="10"/>
          </p:nvPr>
        </p:nvSpPr>
        <p:spPr/>
        <p:txBody>
          <a:bodyPr/>
          <a:lstStyle/>
          <a:p>
            <a:fld id="{A93CE897-CF21-49A8-9EB4-F29B5F91C3AF}" type="datetime1">
              <a:rPr lang="en-US" smtClean="0"/>
              <a:t>10/27/2021</a:t>
            </a:fld>
            <a:endParaRPr lang="en-US"/>
          </a:p>
        </p:txBody>
      </p:sp>
      <p:sp>
        <p:nvSpPr>
          <p:cNvPr id="5" name="Slide Number Placeholder 4">
            <a:extLst>
              <a:ext uri="{FF2B5EF4-FFF2-40B4-BE49-F238E27FC236}">
                <a16:creationId xmlns:a16="http://schemas.microsoft.com/office/drawing/2014/main" id="{156E1A72-763A-4005-A288-BA56EDEF7943}"/>
              </a:ext>
            </a:extLst>
          </p:cNvPr>
          <p:cNvSpPr>
            <a:spLocks noGrp="1"/>
          </p:cNvSpPr>
          <p:nvPr>
            <p:ph type="sldNum" sz="quarter" idx="12"/>
          </p:nvPr>
        </p:nvSpPr>
        <p:spPr/>
        <p:txBody>
          <a:bodyPr/>
          <a:lstStyle/>
          <a:p>
            <a:fld id="{748ED0D2-1C8A-45C8-9F12-61BDD76D91DC}" type="slidenum">
              <a:rPr lang="en-US" smtClean="0"/>
              <a:t>30</a:t>
            </a:fld>
            <a:endParaRPr lang="en-US"/>
          </a:p>
        </p:txBody>
      </p:sp>
    </p:spTree>
    <p:extLst>
      <p:ext uri="{BB962C8B-B14F-4D97-AF65-F5344CB8AC3E}">
        <p14:creationId xmlns:p14="http://schemas.microsoft.com/office/powerpoint/2010/main" val="593973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8CAB-98EF-4822-8609-560B17305D71}"/>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Express Warranties- Definition</a:t>
            </a:r>
          </a:p>
        </p:txBody>
      </p:sp>
      <p:sp>
        <p:nvSpPr>
          <p:cNvPr id="3" name="Content Placeholder 2">
            <a:extLst>
              <a:ext uri="{FF2B5EF4-FFF2-40B4-BE49-F238E27FC236}">
                <a16:creationId xmlns:a16="http://schemas.microsoft.com/office/drawing/2014/main" id="{AAFF618E-69B5-423D-B935-0941F961FFAB}"/>
              </a:ext>
            </a:extLst>
          </p:cNvPr>
          <p:cNvSpPr>
            <a:spLocks noGrp="1"/>
          </p:cNvSpPr>
          <p:nvPr>
            <p:ph idx="1"/>
          </p:nvPr>
        </p:nvSpPr>
        <p:spPr/>
        <p:txBody>
          <a:bodyPr/>
          <a:lstStyle/>
          <a:p>
            <a:r>
              <a:rPr lang="en-US" dirty="0"/>
              <a:t>Explained in UCC Article 2</a:t>
            </a:r>
          </a:p>
          <a:p>
            <a:r>
              <a:rPr lang="en-US" dirty="0"/>
              <a:t>“Any affirmation of fact or promise made by the seller to the buyer which relates to the goods and becomes part of the basis of the bargain creates an express warranty that the goods shall conform to the affirmation or promise.” (UCC §§ 2-303)</a:t>
            </a:r>
          </a:p>
          <a:p>
            <a:endParaRPr lang="en-US" dirty="0"/>
          </a:p>
        </p:txBody>
      </p:sp>
      <p:sp>
        <p:nvSpPr>
          <p:cNvPr id="4" name="Date Placeholder 3">
            <a:extLst>
              <a:ext uri="{FF2B5EF4-FFF2-40B4-BE49-F238E27FC236}">
                <a16:creationId xmlns:a16="http://schemas.microsoft.com/office/drawing/2014/main" id="{D7850006-79D2-48B9-83BD-24744EF61487}"/>
              </a:ext>
            </a:extLst>
          </p:cNvPr>
          <p:cNvSpPr>
            <a:spLocks noGrp="1"/>
          </p:cNvSpPr>
          <p:nvPr>
            <p:ph type="dt" sz="half" idx="10"/>
          </p:nvPr>
        </p:nvSpPr>
        <p:spPr/>
        <p:txBody>
          <a:bodyPr/>
          <a:lstStyle/>
          <a:p>
            <a:fld id="{5910B894-D37E-40F3-A0E3-9ABFB36D5187}" type="datetime1">
              <a:rPr lang="en-US" smtClean="0"/>
              <a:t>10/27/2021</a:t>
            </a:fld>
            <a:endParaRPr lang="en-US"/>
          </a:p>
        </p:txBody>
      </p:sp>
      <p:sp>
        <p:nvSpPr>
          <p:cNvPr id="5" name="Slide Number Placeholder 4">
            <a:extLst>
              <a:ext uri="{FF2B5EF4-FFF2-40B4-BE49-F238E27FC236}">
                <a16:creationId xmlns:a16="http://schemas.microsoft.com/office/drawing/2014/main" id="{C18C7479-4566-4BFB-A40E-3CEA817DF941}"/>
              </a:ext>
            </a:extLst>
          </p:cNvPr>
          <p:cNvSpPr>
            <a:spLocks noGrp="1"/>
          </p:cNvSpPr>
          <p:nvPr>
            <p:ph type="sldNum" sz="quarter" idx="12"/>
          </p:nvPr>
        </p:nvSpPr>
        <p:spPr/>
        <p:txBody>
          <a:bodyPr/>
          <a:lstStyle/>
          <a:p>
            <a:fld id="{748ED0D2-1C8A-45C8-9F12-61BDD76D91DC}" type="slidenum">
              <a:rPr lang="en-US" smtClean="0"/>
              <a:t>31</a:t>
            </a:fld>
            <a:endParaRPr lang="en-US"/>
          </a:p>
        </p:txBody>
      </p:sp>
    </p:spTree>
    <p:extLst>
      <p:ext uri="{BB962C8B-B14F-4D97-AF65-F5344CB8AC3E}">
        <p14:creationId xmlns:p14="http://schemas.microsoft.com/office/powerpoint/2010/main" val="2854686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6034-2F83-4753-96EF-9199544DB97C}"/>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“The sane course is to discard the word [warranty] from one’s thinking”</a:t>
            </a:r>
          </a:p>
        </p:txBody>
      </p:sp>
      <p:sp>
        <p:nvSpPr>
          <p:cNvPr id="3" name="Text Placeholder 2">
            <a:extLst>
              <a:ext uri="{FF2B5EF4-FFF2-40B4-BE49-F238E27FC236}">
                <a16:creationId xmlns:a16="http://schemas.microsoft.com/office/drawing/2014/main" id="{BFF3EF1C-1147-4F57-A772-1ACDC782C906}"/>
              </a:ext>
            </a:extLst>
          </p:cNvPr>
          <p:cNvSpPr>
            <a:spLocks noGrp="1"/>
          </p:cNvSpPr>
          <p:nvPr>
            <p:ph type="body" idx="1"/>
          </p:nvPr>
        </p:nvSpPr>
        <p:spPr/>
        <p:txBody>
          <a:bodyPr/>
          <a:lstStyle/>
          <a:p>
            <a:r>
              <a:rPr lang="en-US" dirty="0"/>
              <a:t>- Karl Llewellyn, chief architect of the UCC</a:t>
            </a:r>
          </a:p>
        </p:txBody>
      </p:sp>
      <p:sp>
        <p:nvSpPr>
          <p:cNvPr id="4" name="Date Placeholder 3">
            <a:extLst>
              <a:ext uri="{FF2B5EF4-FFF2-40B4-BE49-F238E27FC236}">
                <a16:creationId xmlns:a16="http://schemas.microsoft.com/office/drawing/2014/main" id="{F32E1529-71DF-4CF1-8499-12496272743B}"/>
              </a:ext>
            </a:extLst>
          </p:cNvPr>
          <p:cNvSpPr>
            <a:spLocks noGrp="1"/>
          </p:cNvSpPr>
          <p:nvPr>
            <p:ph type="dt" sz="half" idx="10"/>
          </p:nvPr>
        </p:nvSpPr>
        <p:spPr/>
        <p:txBody>
          <a:bodyPr/>
          <a:lstStyle/>
          <a:p>
            <a:fld id="{7F4EC522-7320-409B-A969-9B3E0EA46884}" type="datetime1">
              <a:rPr lang="en-US" smtClean="0"/>
              <a:t>10/27/2021</a:t>
            </a:fld>
            <a:endParaRPr lang="en-US"/>
          </a:p>
        </p:txBody>
      </p:sp>
      <p:sp>
        <p:nvSpPr>
          <p:cNvPr id="5" name="Slide Number Placeholder 4">
            <a:extLst>
              <a:ext uri="{FF2B5EF4-FFF2-40B4-BE49-F238E27FC236}">
                <a16:creationId xmlns:a16="http://schemas.microsoft.com/office/drawing/2014/main" id="{38D027EB-3F67-4C19-8FDD-1A3275B642C9}"/>
              </a:ext>
            </a:extLst>
          </p:cNvPr>
          <p:cNvSpPr>
            <a:spLocks noGrp="1"/>
          </p:cNvSpPr>
          <p:nvPr>
            <p:ph type="sldNum" sz="quarter" idx="12"/>
          </p:nvPr>
        </p:nvSpPr>
        <p:spPr/>
        <p:txBody>
          <a:bodyPr/>
          <a:lstStyle/>
          <a:p>
            <a:fld id="{748ED0D2-1C8A-45C8-9F12-61BDD76D91DC}" type="slidenum">
              <a:rPr lang="en-US" smtClean="0"/>
              <a:t>32</a:t>
            </a:fld>
            <a:endParaRPr lang="en-US"/>
          </a:p>
        </p:txBody>
      </p:sp>
    </p:spTree>
    <p:extLst>
      <p:ext uri="{BB962C8B-B14F-4D97-AF65-F5344CB8AC3E}">
        <p14:creationId xmlns:p14="http://schemas.microsoft.com/office/powerpoint/2010/main" val="641142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470DA-F769-4C4A-AD24-009D036DFBE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Do NOT use “warranty” or “warrant” (</a:t>
            </a:r>
            <a:r>
              <a:rPr lang="en-US" u="sng" dirty="0">
                <a:latin typeface="Arial" panose="020B0604020202020204" pitchFamily="34" charset="0"/>
                <a:cs typeface="Arial" panose="020B0604020202020204" pitchFamily="34" charset="0"/>
              </a:rPr>
              <a:t>exception</a:t>
            </a:r>
            <a:r>
              <a:rPr lang="en-US" dirty="0">
                <a:latin typeface="Arial" panose="020B0604020202020204" pitchFamily="34" charset="0"/>
                <a:cs typeface="Arial" panose="020B0604020202020204" pitchFamily="34" charset="0"/>
              </a:rPr>
              <a:t>: waiving implied warranties)</a:t>
            </a:r>
          </a:p>
          <a:p>
            <a:r>
              <a:rPr lang="en-US" dirty="0">
                <a:latin typeface="Arial" panose="020B0604020202020204" pitchFamily="34" charset="0"/>
                <a:cs typeface="Arial" panose="020B0604020202020204" pitchFamily="34" charset="0"/>
              </a:rPr>
              <a:t>Instead use “representations” and “represent”</a:t>
            </a:r>
          </a:p>
          <a:p>
            <a:r>
              <a:rPr lang="en-US" dirty="0">
                <a:latin typeface="Arial" panose="020B0604020202020204" pitchFamily="34" charset="0"/>
                <a:cs typeface="Arial" panose="020B0604020202020204" pitchFamily="34" charset="0"/>
              </a:rPr>
              <a:t>“It is not necessary to the creation of an express warranty that the seller use formal words such as ‘warrant’ or ‘guarantee’ or that he have a specific intention to make a warranty.” (UCC §§ 2-33(2))</a:t>
            </a:r>
          </a:p>
          <a:p>
            <a:endParaRPr lang="en-US" dirty="0"/>
          </a:p>
        </p:txBody>
      </p:sp>
      <p:sp>
        <p:nvSpPr>
          <p:cNvPr id="2" name="Date Placeholder 1">
            <a:extLst>
              <a:ext uri="{FF2B5EF4-FFF2-40B4-BE49-F238E27FC236}">
                <a16:creationId xmlns:a16="http://schemas.microsoft.com/office/drawing/2014/main" id="{144764B9-FBB7-43FB-8B41-113CFFCECE86}"/>
              </a:ext>
            </a:extLst>
          </p:cNvPr>
          <p:cNvSpPr>
            <a:spLocks noGrp="1"/>
          </p:cNvSpPr>
          <p:nvPr>
            <p:ph type="dt" sz="half" idx="10"/>
          </p:nvPr>
        </p:nvSpPr>
        <p:spPr/>
        <p:txBody>
          <a:bodyPr/>
          <a:lstStyle/>
          <a:p>
            <a:fld id="{FEED1621-FB95-4B04-969C-B96C37A0DE9F}" type="datetime1">
              <a:rPr lang="en-US" smtClean="0"/>
              <a:t>10/27/2021</a:t>
            </a:fld>
            <a:endParaRPr lang="en-US"/>
          </a:p>
        </p:txBody>
      </p:sp>
      <p:sp>
        <p:nvSpPr>
          <p:cNvPr id="4" name="Slide Number Placeholder 3">
            <a:extLst>
              <a:ext uri="{FF2B5EF4-FFF2-40B4-BE49-F238E27FC236}">
                <a16:creationId xmlns:a16="http://schemas.microsoft.com/office/drawing/2014/main" id="{06BC333B-5F7F-44F1-ACEE-F4E39C432776}"/>
              </a:ext>
            </a:extLst>
          </p:cNvPr>
          <p:cNvSpPr>
            <a:spLocks noGrp="1"/>
          </p:cNvSpPr>
          <p:nvPr>
            <p:ph type="sldNum" sz="quarter" idx="12"/>
          </p:nvPr>
        </p:nvSpPr>
        <p:spPr/>
        <p:txBody>
          <a:bodyPr/>
          <a:lstStyle/>
          <a:p>
            <a:fld id="{748ED0D2-1C8A-45C8-9F12-61BDD76D91DC}" type="slidenum">
              <a:rPr lang="en-US" smtClean="0"/>
              <a:t>33</a:t>
            </a:fld>
            <a:endParaRPr lang="en-US"/>
          </a:p>
        </p:txBody>
      </p:sp>
    </p:spTree>
    <p:extLst>
      <p:ext uri="{BB962C8B-B14F-4D97-AF65-F5344CB8AC3E}">
        <p14:creationId xmlns:p14="http://schemas.microsoft.com/office/powerpoint/2010/main" val="2077622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9BB3-16A9-4161-949E-2519C5C8F820}"/>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What about “represents and warrants”?</a:t>
            </a:r>
          </a:p>
        </p:txBody>
      </p:sp>
      <p:sp>
        <p:nvSpPr>
          <p:cNvPr id="3" name="Content Placeholder 2">
            <a:extLst>
              <a:ext uri="{FF2B5EF4-FFF2-40B4-BE49-F238E27FC236}">
                <a16:creationId xmlns:a16="http://schemas.microsoft.com/office/drawing/2014/main" id="{AD000B79-72D8-4D1F-9D4C-69CC4DF0234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Not really a problem, but unnecessary</a:t>
            </a:r>
          </a:p>
        </p:txBody>
      </p:sp>
      <p:sp>
        <p:nvSpPr>
          <p:cNvPr id="4" name="Date Placeholder 3">
            <a:extLst>
              <a:ext uri="{FF2B5EF4-FFF2-40B4-BE49-F238E27FC236}">
                <a16:creationId xmlns:a16="http://schemas.microsoft.com/office/drawing/2014/main" id="{542931AA-4375-4D6E-8098-198D6AD34199}"/>
              </a:ext>
            </a:extLst>
          </p:cNvPr>
          <p:cNvSpPr>
            <a:spLocks noGrp="1"/>
          </p:cNvSpPr>
          <p:nvPr>
            <p:ph type="dt" sz="half" idx="10"/>
          </p:nvPr>
        </p:nvSpPr>
        <p:spPr/>
        <p:txBody>
          <a:bodyPr/>
          <a:lstStyle/>
          <a:p>
            <a:fld id="{6E3DC380-DC0B-4E7C-887B-3FA78B6FBFDB}" type="datetime1">
              <a:rPr lang="en-US" smtClean="0"/>
              <a:t>10/27/2021</a:t>
            </a:fld>
            <a:endParaRPr lang="en-US"/>
          </a:p>
        </p:txBody>
      </p:sp>
      <p:sp>
        <p:nvSpPr>
          <p:cNvPr id="5" name="Slide Number Placeholder 4">
            <a:extLst>
              <a:ext uri="{FF2B5EF4-FFF2-40B4-BE49-F238E27FC236}">
                <a16:creationId xmlns:a16="http://schemas.microsoft.com/office/drawing/2014/main" id="{9015A0CC-4C45-49C7-9EE7-00A1B36E6F3D}"/>
              </a:ext>
            </a:extLst>
          </p:cNvPr>
          <p:cNvSpPr>
            <a:spLocks noGrp="1"/>
          </p:cNvSpPr>
          <p:nvPr>
            <p:ph type="sldNum" sz="quarter" idx="12"/>
          </p:nvPr>
        </p:nvSpPr>
        <p:spPr/>
        <p:txBody>
          <a:bodyPr/>
          <a:lstStyle/>
          <a:p>
            <a:fld id="{748ED0D2-1C8A-45C8-9F12-61BDD76D91DC}" type="slidenum">
              <a:rPr lang="en-US" smtClean="0"/>
              <a:t>34</a:t>
            </a:fld>
            <a:endParaRPr lang="en-US"/>
          </a:p>
        </p:txBody>
      </p:sp>
    </p:spTree>
    <p:extLst>
      <p:ext uri="{BB962C8B-B14F-4D97-AF65-F5344CB8AC3E}">
        <p14:creationId xmlns:p14="http://schemas.microsoft.com/office/powerpoint/2010/main" val="1832493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7BCD-8BB4-4C4A-8169-EDD6B510A216}"/>
              </a:ext>
            </a:extLst>
          </p:cNvPr>
          <p:cNvSpPr>
            <a:spLocks noGrp="1"/>
          </p:cNvSpPr>
          <p:nvPr>
            <p:ph type="title"/>
          </p:nvPr>
        </p:nvSpPr>
        <p:spPr/>
        <p:txBody>
          <a:bodyPr/>
          <a:lstStyle/>
          <a:p>
            <a:pPr algn="ctr"/>
            <a:r>
              <a:rPr lang="en-US" b="1" cap="small" dirty="0">
                <a:latin typeface="Arial" panose="020B0604020202020204" pitchFamily="34" charset="0"/>
                <a:cs typeface="Arial" panose="020B0604020202020204" pitchFamily="34" charset="0"/>
              </a:rPr>
              <a:t>Considerations when Drafting Express Warranties</a:t>
            </a:r>
          </a:p>
        </p:txBody>
      </p:sp>
      <p:sp>
        <p:nvSpPr>
          <p:cNvPr id="3" name="Date Placeholder 2">
            <a:extLst>
              <a:ext uri="{FF2B5EF4-FFF2-40B4-BE49-F238E27FC236}">
                <a16:creationId xmlns:a16="http://schemas.microsoft.com/office/drawing/2014/main" id="{A8D256E7-3D6F-4A3B-801B-C9B6F41536B7}"/>
              </a:ext>
            </a:extLst>
          </p:cNvPr>
          <p:cNvSpPr>
            <a:spLocks noGrp="1"/>
          </p:cNvSpPr>
          <p:nvPr>
            <p:ph type="dt" sz="half" idx="10"/>
          </p:nvPr>
        </p:nvSpPr>
        <p:spPr/>
        <p:txBody>
          <a:bodyPr/>
          <a:lstStyle/>
          <a:p>
            <a:fld id="{79C00F47-09ED-4D45-B74E-AC0802B1FB6C}" type="datetime1">
              <a:rPr lang="en-US" smtClean="0"/>
              <a:t>10/27/2021</a:t>
            </a:fld>
            <a:endParaRPr lang="en-US"/>
          </a:p>
        </p:txBody>
      </p:sp>
      <p:sp>
        <p:nvSpPr>
          <p:cNvPr id="4" name="Slide Number Placeholder 3">
            <a:extLst>
              <a:ext uri="{FF2B5EF4-FFF2-40B4-BE49-F238E27FC236}">
                <a16:creationId xmlns:a16="http://schemas.microsoft.com/office/drawing/2014/main" id="{44A5CE6A-BAA3-42C4-AF04-B8E341574741}"/>
              </a:ext>
            </a:extLst>
          </p:cNvPr>
          <p:cNvSpPr>
            <a:spLocks noGrp="1"/>
          </p:cNvSpPr>
          <p:nvPr>
            <p:ph type="sldNum" sz="quarter" idx="12"/>
          </p:nvPr>
        </p:nvSpPr>
        <p:spPr/>
        <p:txBody>
          <a:bodyPr/>
          <a:lstStyle/>
          <a:p>
            <a:fld id="{748ED0D2-1C8A-45C8-9F12-61BDD76D91DC}" type="slidenum">
              <a:rPr lang="en-US" smtClean="0"/>
              <a:t>35</a:t>
            </a:fld>
            <a:endParaRPr lang="en-US"/>
          </a:p>
        </p:txBody>
      </p:sp>
    </p:spTree>
    <p:extLst>
      <p:ext uri="{BB962C8B-B14F-4D97-AF65-F5344CB8AC3E}">
        <p14:creationId xmlns:p14="http://schemas.microsoft.com/office/powerpoint/2010/main" val="80734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5005-D500-40B0-A355-A19002E9A9A1}"/>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Puffery</a:t>
            </a:r>
          </a:p>
        </p:txBody>
      </p:sp>
      <p:sp>
        <p:nvSpPr>
          <p:cNvPr id="3" name="Content Placeholder 2">
            <a:extLst>
              <a:ext uri="{FF2B5EF4-FFF2-40B4-BE49-F238E27FC236}">
                <a16:creationId xmlns:a16="http://schemas.microsoft.com/office/drawing/2014/main" id="{0C0E3647-650D-4BDB-AFA0-0CE725A2B04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General statements about quality or superiority usually are not legally binding</a:t>
            </a:r>
          </a:p>
          <a:p>
            <a:r>
              <a:rPr lang="en-US" dirty="0">
                <a:latin typeface="Arial" panose="020B0604020202020204" pitchFamily="34" charset="0"/>
                <a:cs typeface="Arial" panose="020B0604020202020204" pitchFamily="34" charset="0"/>
              </a:rPr>
              <a:t>Puffery is an expression of opinion that is not made to be a representation of fact, or is exaggerated boasting that a reasonable person would not rely upon </a:t>
            </a:r>
          </a:p>
          <a:p>
            <a:r>
              <a:rPr lang="en-US" dirty="0">
                <a:latin typeface="Arial" panose="020B0604020202020204" pitchFamily="34" charset="0"/>
                <a:cs typeface="Arial" panose="020B0604020202020204" pitchFamily="34" charset="0"/>
              </a:rPr>
              <a:t>Can be interpreted as a warranty (see Beckett v. Bauer)</a:t>
            </a:r>
          </a:p>
        </p:txBody>
      </p:sp>
      <p:sp>
        <p:nvSpPr>
          <p:cNvPr id="4" name="Date Placeholder 3">
            <a:extLst>
              <a:ext uri="{FF2B5EF4-FFF2-40B4-BE49-F238E27FC236}">
                <a16:creationId xmlns:a16="http://schemas.microsoft.com/office/drawing/2014/main" id="{E9745E40-73D6-444C-806E-1FAF210FDB82}"/>
              </a:ext>
            </a:extLst>
          </p:cNvPr>
          <p:cNvSpPr>
            <a:spLocks noGrp="1"/>
          </p:cNvSpPr>
          <p:nvPr>
            <p:ph type="dt" sz="half" idx="10"/>
          </p:nvPr>
        </p:nvSpPr>
        <p:spPr/>
        <p:txBody>
          <a:bodyPr/>
          <a:lstStyle/>
          <a:p>
            <a:fld id="{10D10975-B8D0-441C-AA3B-F896C9CC87DF}" type="datetime1">
              <a:rPr lang="en-US" smtClean="0"/>
              <a:t>10/27/2021</a:t>
            </a:fld>
            <a:endParaRPr lang="en-US"/>
          </a:p>
        </p:txBody>
      </p:sp>
      <p:sp>
        <p:nvSpPr>
          <p:cNvPr id="5" name="Slide Number Placeholder 4">
            <a:extLst>
              <a:ext uri="{FF2B5EF4-FFF2-40B4-BE49-F238E27FC236}">
                <a16:creationId xmlns:a16="http://schemas.microsoft.com/office/drawing/2014/main" id="{0D60BF6B-684E-4D0E-AF48-B4558A5AB480}"/>
              </a:ext>
            </a:extLst>
          </p:cNvPr>
          <p:cNvSpPr>
            <a:spLocks noGrp="1"/>
          </p:cNvSpPr>
          <p:nvPr>
            <p:ph type="sldNum" sz="quarter" idx="12"/>
          </p:nvPr>
        </p:nvSpPr>
        <p:spPr/>
        <p:txBody>
          <a:bodyPr/>
          <a:lstStyle/>
          <a:p>
            <a:fld id="{748ED0D2-1C8A-45C8-9F12-61BDD76D91DC}" type="slidenum">
              <a:rPr lang="en-US" smtClean="0"/>
              <a:t>36</a:t>
            </a:fld>
            <a:endParaRPr lang="en-US"/>
          </a:p>
        </p:txBody>
      </p:sp>
    </p:spTree>
    <p:extLst>
      <p:ext uri="{BB962C8B-B14F-4D97-AF65-F5344CB8AC3E}">
        <p14:creationId xmlns:p14="http://schemas.microsoft.com/office/powerpoint/2010/main" val="1215366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4EBB-2D9F-44CB-B2B1-ABF1BB7116C4}"/>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Conditions Invalidating Warranty</a:t>
            </a:r>
          </a:p>
        </p:txBody>
      </p:sp>
      <p:sp>
        <p:nvSpPr>
          <p:cNvPr id="3" name="Content Placeholder 2">
            <a:extLst>
              <a:ext uri="{FF2B5EF4-FFF2-40B4-BE49-F238E27FC236}">
                <a16:creationId xmlns:a16="http://schemas.microsoft.com/office/drawing/2014/main" id="{F5454029-2B13-4537-AD64-962C3D77A4B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Ex:  The warranties contained herein do not apply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 repairs or replacements required because of accident, misuse, neglect, failure to maintain in accordance with manufacturer specifications, or causes other than ordinary use; (ii) to any portion of the Goods modified by or on behalf of the applicable Buyer.</a:t>
            </a:r>
          </a:p>
          <a:p>
            <a:pPr marL="0" indent="0">
              <a:buNone/>
            </a:pPr>
            <a:endParaRPr lang="en-US" dirty="0"/>
          </a:p>
        </p:txBody>
      </p:sp>
      <p:sp>
        <p:nvSpPr>
          <p:cNvPr id="4" name="Date Placeholder 3">
            <a:extLst>
              <a:ext uri="{FF2B5EF4-FFF2-40B4-BE49-F238E27FC236}">
                <a16:creationId xmlns:a16="http://schemas.microsoft.com/office/drawing/2014/main" id="{5A74A2EE-3988-46ED-8E6A-A40C84B69BAB}"/>
              </a:ext>
            </a:extLst>
          </p:cNvPr>
          <p:cNvSpPr>
            <a:spLocks noGrp="1"/>
          </p:cNvSpPr>
          <p:nvPr>
            <p:ph type="dt" sz="half" idx="10"/>
          </p:nvPr>
        </p:nvSpPr>
        <p:spPr/>
        <p:txBody>
          <a:bodyPr/>
          <a:lstStyle/>
          <a:p>
            <a:fld id="{D493039B-B961-4804-9084-4A3980B5E8F3}" type="datetime1">
              <a:rPr lang="en-US" smtClean="0"/>
              <a:t>10/27/2021</a:t>
            </a:fld>
            <a:endParaRPr lang="en-US"/>
          </a:p>
        </p:txBody>
      </p:sp>
      <p:sp>
        <p:nvSpPr>
          <p:cNvPr id="5" name="Slide Number Placeholder 4">
            <a:extLst>
              <a:ext uri="{FF2B5EF4-FFF2-40B4-BE49-F238E27FC236}">
                <a16:creationId xmlns:a16="http://schemas.microsoft.com/office/drawing/2014/main" id="{0F2CC3BF-840E-46B6-8BBA-A74DEEED85F6}"/>
              </a:ext>
            </a:extLst>
          </p:cNvPr>
          <p:cNvSpPr>
            <a:spLocks noGrp="1"/>
          </p:cNvSpPr>
          <p:nvPr>
            <p:ph type="sldNum" sz="quarter" idx="12"/>
          </p:nvPr>
        </p:nvSpPr>
        <p:spPr/>
        <p:txBody>
          <a:bodyPr/>
          <a:lstStyle/>
          <a:p>
            <a:fld id="{748ED0D2-1C8A-45C8-9F12-61BDD76D91DC}" type="slidenum">
              <a:rPr lang="en-US" smtClean="0"/>
              <a:t>37</a:t>
            </a:fld>
            <a:endParaRPr lang="en-US"/>
          </a:p>
        </p:txBody>
      </p:sp>
    </p:spTree>
    <p:extLst>
      <p:ext uri="{BB962C8B-B14F-4D97-AF65-F5344CB8AC3E}">
        <p14:creationId xmlns:p14="http://schemas.microsoft.com/office/powerpoint/2010/main" val="1163496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BBA1-99A9-4685-A182-D6FC9F66805B}"/>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Remedy Restrictions- Duration and Method</a:t>
            </a:r>
          </a:p>
        </p:txBody>
      </p:sp>
      <p:sp>
        <p:nvSpPr>
          <p:cNvPr id="3" name="Content Placeholder 2">
            <a:extLst>
              <a:ext uri="{FF2B5EF4-FFF2-40B4-BE49-F238E27FC236}">
                <a16:creationId xmlns:a16="http://schemas.microsoft.com/office/drawing/2014/main" id="{49FCE572-2C59-4697-82C8-8DABDB624E9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Ex: The Warranty is valid only if Buyer (a) notifies Seller in writing within 30 days from discovery of any alleged nonconformity; (b) the Products are returned to Seller for inspection and testing</a:t>
            </a:r>
          </a:p>
          <a:p>
            <a:r>
              <a:rPr lang="en-US" dirty="0">
                <a:latin typeface="Arial" panose="020B0604020202020204" pitchFamily="34" charset="0"/>
                <a:cs typeface="Arial" panose="020B0604020202020204" pitchFamily="34" charset="0"/>
              </a:rPr>
              <a:t>Ex: The warranty in Section 6.3.15(b) above is subject to the following conditions: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the Company and/or the other JV Parties must give timely written notice of any claim; (ii) any claim must be made within three years of the Closing Date;</a:t>
            </a:r>
          </a:p>
        </p:txBody>
      </p:sp>
      <p:sp>
        <p:nvSpPr>
          <p:cNvPr id="4" name="Date Placeholder 3">
            <a:extLst>
              <a:ext uri="{FF2B5EF4-FFF2-40B4-BE49-F238E27FC236}">
                <a16:creationId xmlns:a16="http://schemas.microsoft.com/office/drawing/2014/main" id="{D99EDD44-15B7-42B0-A696-2FD812C6C8B9}"/>
              </a:ext>
            </a:extLst>
          </p:cNvPr>
          <p:cNvSpPr>
            <a:spLocks noGrp="1"/>
          </p:cNvSpPr>
          <p:nvPr>
            <p:ph type="dt" sz="half" idx="10"/>
          </p:nvPr>
        </p:nvSpPr>
        <p:spPr/>
        <p:txBody>
          <a:bodyPr/>
          <a:lstStyle/>
          <a:p>
            <a:fld id="{84F594C7-682F-4BBC-9996-42A14F65DB8C}" type="datetime1">
              <a:rPr lang="en-US" smtClean="0"/>
              <a:t>10/27/2021</a:t>
            </a:fld>
            <a:endParaRPr lang="en-US"/>
          </a:p>
        </p:txBody>
      </p:sp>
      <p:sp>
        <p:nvSpPr>
          <p:cNvPr id="5" name="Slide Number Placeholder 4">
            <a:extLst>
              <a:ext uri="{FF2B5EF4-FFF2-40B4-BE49-F238E27FC236}">
                <a16:creationId xmlns:a16="http://schemas.microsoft.com/office/drawing/2014/main" id="{4AE9BB65-B3A6-4B3A-B17D-F7FB87E45716}"/>
              </a:ext>
            </a:extLst>
          </p:cNvPr>
          <p:cNvSpPr>
            <a:spLocks noGrp="1"/>
          </p:cNvSpPr>
          <p:nvPr>
            <p:ph type="sldNum" sz="quarter" idx="12"/>
          </p:nvPr>
        </p:nvSpPr>
        <p:spPr/>
        <p:txBody>
          <a:bodyPr/>
          <a:lstStyle/>
          <a:p>
            <a:fld id="{748ED0D2-1C8A-45C8-9F12-61BDD76D91DC}" type="slidenum">
              <a:rPr lang="en-US" smtClean="0"/>
              <a:t>38</a:t>
            </a:fld>
            <a:endParaRPr lang="en-US"/>
          </a:p>
        </p:txBody>
      </p:sp>
    </p:spTree>
    <p:extLst>
      <p:ext uri="{BB962C8B-B14F-4D97-AF65-F5344CB8AC3E}">
        <p14:creationId xmlns:p14="http://schemas.microsoft.com/office/powerpoint/2010/main" val="3987619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1915-07D2-4B52-9F29-FCE536A6DECD}"/>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Disclaiming Warranties and UCC Tips</a:t>
            </a:r>
          </a:p>
        </p:txBody>
      </p:sp>
      <p:sp>
        <p:nvSpPr>
          <p:cNvPr id="3" name="Date Placeholder 2">
            <a:extLst>
              <a:ext uri="{FF2B5EF4-FFF2-40B4-BE49-F238E27FC236}">
                <a16:creationId xmlns:a16="http://schemas.microsoft.com/office/drawing/2014/main" id="{36A9C5CF-9B3C-4569-91B8-0194AF37EB42}"/>
              </a:ext>
            </a:extLst>
          </p:cNvPr>
          <p:cNvSpPr>
            <a:spLocks noGrp="1"/>
          </p:cNvSpPr>
          <p:nvPr>
            <p:ph type="dt" sz="half" idx="10"/>
          </p:nvPr>
        </p:nvSpPr>
        <p:spPr/>
        <p:txBody>
          <a:bodyPr/>
          <a:lstStyle/>
          <a:p>
            <a:fld id="{CE09DA86-346C-4848-8F82-58E4CBF2B45E}" type="datetime1">
              <a:rPr lang="en-US" smtClean="0"/>
              <a:t>10/27/2021</a:t>
            </a:fld>
            <a:endParaRPr lang="en-US"/>
          </a:p>
        </p:txBody>
      </p:sp>
      <p:sp>
        <p:nvSpPr>
          <p:cNvPr id="4" name="Slide Number Placeholder 3">
            <a:extLst>
              <a:ext uri="{FF2B5EF4-FFF2-40B4-BE49-F238E27FC236}">
                <a16:creationId xmlns:a16="http://schemas.microsoft.com/office/drawing/2014/main" id="{EA1BC790-8565-4AE1-A69D-E3AA44CE54DA}"/>
              </a:ext>
            </a:extLst>
          </p:cNvPr>
          <p:cNvSpPr>
            <a:spLocks noGrp="1"/>
          </p:cNvSpPr>
          <p:nvPr>
            <p:ph type="sldNum" sz="quarter" idx="12"/>
          </p:nvPr>
        </p:nvSpPr>
        <p:spPr/>
        <p:txBody>
          <a:bodyPr/>
          <a:lstStyle/>
          <a:p>
            <a:fld id="{748ED0D2-1C8A-45C8-9F12-61BDD76D91DC}" type="slidenum">
              <a:rPr lang="en-US" smtClean="0"/>
              <a:t>39</a:t>
            </a:fld>
            <a:endParaRPr lang="en-US"/>
          </a:p>
        </p:txBody>
      </p:sp>
    </p:spTree>
    <p:extLst>
      <p:ext uri="{BB962C8B-B14F-4D97-AF65-F5344CB8AC3E}">
        <p14:creationId xmlns:p14="http://schemas.microsoft.com/office/powerpoint/2010/main" val="1969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A484-1286-49A8-BCB3-00DE50D826DD}"/>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Representation</a:t>
            </a:r>
          </a:p>
        </p:txBody>
      </p:sp>
      <p:sp>
        <p:nvSpPr>
          <p:cNvPr id="3" name="Content Placeholder 2">
            <a:extLst>
              <a:ext uri="{FF2B5EF4-FFF2-40B4-BE49-F238E27FC236}">
                <a16:creationId xmlns:a16="http://schemas.microsoft.com/office/drawing/2014/main" id="{08E6E899-C50D-46E5-BAC7-DBBE9F39A51B}"/>
              </a:ext>
            </a:extLst>
          </p:cNvPr>
          <p:cNvSpPr>
            <a:spLocks noGrp="1"/>
          </p:cNvSpPr>
          <p:nvPr>
            <p:ph idx="1"/>
          </p:nvPr>
        </p:nvSpPr>
        <p:spPr/>
        <p:txBody>
          <a:bodyPr/>
          <a:lstStyle/>
          <a:p>
            <a:r>
              <a:rPr lang="en-US" dirty="0"/>
              <a:t>“A presentation of fact—either by words or by conduct—made to induce someone to act, esp., to enter into a contract.” </a:t>
            </a:r>
            <a:r>
              <a:rPr lang="en-US" i="1" dirty="0"/>
              <a:t>Black’s Law Dictionary</a:t>
            </a:r>
            <a:r>
              <a:rPr lang="en-US" dirty="0"/>
              <a:t> </a:t>
            </a:r>
          </a:p>
          <a:p>
            <a:r>
              <a:rPr lang="en-US" dirty="0"/>
              <a:t>Misrepresentation?</a:t>
            </a:r>
          </a:p>
          <a:p>
            <a:endParaRPr lang="en-US" dirty="0"/>
          </a:p>
        </p:txBody>
      </p:sp>
      <p:sp>
        <p:nvSpPr>
          <p:cNvPr id="4" name="Date Placeholder 3">
            <a:extLst>
              <a:ext uri="{FF2B5EF4-FFF2-40B4-BE49-F238E27FC236}">
                <a16:creationId xmlns:a16="http://schemas.microsoft.com/office/drawing/2014/main" id="{D7886A7B-6F3B-43F8-91F0-BFF9B51FBF68}"/>
              </a:ext>
            </a:extLst>
          </p:cNvPr>
          <p:cNvSpPr>
            <a:spLocks noGrp="1"/>
          </p:cNvSpPr>
          <p:nvPr>
            <p:ph type="dt" sz="half" idx="10"/>
          </p:nvPr>
        </p:nvSpPr>
        <p:spPr/>
        <p:txBody>
          <a:bodyPr/>
          <a:lstStyle/>
          <a:p>
            <a:fld id="{3E97CDFD-76EC-4B49-886D-71685D0E3034}" type="datetime1">
              <a:rPr lang="en-US" smtClean="0"/>
              <a:t>10/27/2021</a:t>
            </a:fld>
            <a:endParaRPr lang="en-US"/>
          </a:p>
        </p:txBody>
      </p:sp>
      <p:sp>
        <p:nvSpPr>
          <p:cNvPr id="5" name="Slide Number Placeholder 4">
            <a:extLst>
              <a:ext uri="{FF2B5EF4-FFF2-40B4-BE49-F238E27FC236}">
                <a16:creationId xmlns:a16="http://schemas.microsoft.com/office/drawing/2014/main" id="{2810B6DF-C55F-4B77-A212-11F7A7CE31C4}"/>
              </a:ext>
            </a:extLst>
          </p:cNvPr>
          <p:cNvSpPr>
            <a:spLocks noGrp="1"/>
          </p:cNvSpPr>
          <p:nvPr>
            <p:ph type="sldNum" sz="quarter" idx="12"/>
          </p:nvPr>
        </p:nvSpPr>
        <p:spPr/>
        <p:txBody>
          <a:bodyPr/>
          <a:lstStyle/>
          <a:p>
            <a:fld id="{748ED0D2-1C8A-45C8-9F12-61BDD76D91DC}" type="slidenum">
              <a:rPr lang="en-US" smtClean="0"/>
              <a:t>4</a:t>
            </a:fld>
            <a:endParaRPr lang="en-US"/>
          </a:p>
        </p:txBody>
      </p:sp>
    </p:spTree>
    <p:extLst>
      <p:ext uri="{BB962C8B-B14F-4D97-AF65-F5344CB8AC3E}">
        <p14:creationId xmlns:p14="http://schemas.microsoft.com/office/powerpoint/2010/main" val="164734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B258-8A56-458E-BABE-066394DF2E44}"/>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What does it mean to disclaim a warranty?</a:t>
            </a:r>
          </a:p>
        </p:txBody>
      </p:sp>
      <p:sp>
        <p:nvSpPr>
          <p:cNvPr id="3" name="Content Placeholder 2">
            <a:extLst>
              <a:ext uri="{FF2B5EF4-FFF2-40B4-BE49-F238E27FC236}">
                <a16:creationId xmlns:a16="http://schemas.microsoft.com/office/drawing/2014/main" id="{564877A5-E5BF-41C0-83A0-2EE36EECF37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Renunciates promises in </a:t>
            </a:r>
            <a:r>
              <a:rPr lang="en-US" b="1" dirty="0">
                <a:latin typeface="Arial" panose="020B0604020202020204" pitchFamily="34" charset="0"/>
                <a:cs typeface="Arial" panose="020B0604020202020204" pitchFamily="34" charset="0"/>
              </a:rPr>
              <a:t>implied</a:t>
            </a:r>
            <a:r>
              <a:rPr lang="en-US" dirty="0">
                <a:latin typeface="Arial" panose="020B0604020202020204" pitchFamily="34" charset="0"/>
                <a:cs typeface="Arial" panose="020B0604020202020204" pitchFamily="34" charset="0"/>
              </a:rPr>
              <a:t> warranties</a:t>
            </a:r>
          </a:p>
        </p:txBody>
      </p:sp>
      <p:sp>
        <p:nvSpPr>
          <p:cNvPr id="4" name="Date Placeholder 3">
            <a:extLst>
              <a:ext uri="{FF2B5EF4-FFF2-40B4-BE49-F238E27FC236}">
                <a16:creationId xmlns:a16="http://schemas.microsoft.com/office/drawing/2014/main" id="{1A2B19C7-5049-4287-9999-5639D3F3A3C4}"/>
              </a:ext>
            </a:extLst>
          </p:cNvPr>
          <p:cNvSpPr>
            <a:spLocks noGrp="1"/>
          </p:cNvSpPr>
          <p:nvPr>
            <p:ph type="dt" sz="half" idx="10"/>
          </p:nvPr>
        </p:nvSpPr>
        <p:spPr/>
        <p:txBody>
          <a:bodyPr/>
          <a:lstStyle/>
          <a:p>
            <a:fld id="{FFABC741-87E6-43ED-BCCB-B26839313AD3}" type="datetime1">
              <a:rPr lang="en-US" smtClean="0"/>
              <a:t>10/27/2021</a:t>
            </a:fld>
            <a:endParaRPr lang="en-US"/>
          </a:p>
        </p:txBody>
      </p:sp>
      <p:sp>
        <p:nvSpPr>
          <p:cNvPr id="5" name="Slide Number Placeholder 4">
            <a:extLst>
              <a:ext uri="{FF2B5EF4-FFF2-40B4-BE49-F238E27FC236}">
                <a16:creationId xmlns:a16="http://schemas.microsoft.com/office/drawing/2014/main" id="{94D245D3-A65F-4522-A120-F950DF1C4C9B}"/>
              </a:ext>
            </a:extLst>
          </p:cNvPr>
          <p:cNvSpPr>
            <a:spLocks noGrp="1"/>
          </p:cNvSpPr>
          <p:nvPr>
            <p:ph type="sldNum" sz="quarter" idx="12"/>
          </p:nvPr>
        </p:nvSpPr>
        <p:spPr/>
        <p:txBody>
          <a:bodyPr/>
          <a:lstStyle/>
          <a:p>
            <a:fld id="{748ED0D2-1C8A-45C8-9F12-61BDD76D91DC}" type="slidenum">
              <a:rPr lang="en-US" smtClean="0"/>
              <a:t>40</a:t>
            </a:fld>
            <a:endParaRPr lang="en-US"/>
          </a:p>
        </p:txBody>
      </p:sp>
    </p:spTree>
    <p:extLst>
      <p:ext uri="{BB962C8B-B14F-4D97-AF65-F5344CB8AC3E}">
        <p14:creationId xmlns:p14="http://schemas.microsoft.com/office/powerpoint/2010/main" val="1130707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6DF6-2423-4F27-B348-0E0806ADDDCA}"/>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Do NOT try to disclaim express warranties</a:t>
            </a:r>
          </a:p>
        </p:txBody>
      </p:sp>
      <p:sp>
        <p:nvSpPr>
          <p:cNvPr id="3" name="Content Placeholder 2">
            <a:extLst>
              <a:ext uri="{FF2B5EF4-FFF2-40B4-BE49-F238E27FC236}">
                <a16:creationId xmlns:a16="http://schemas.microsoft.com/office/drawing/2014/main" id="{CB8777BE-B32E-490B-8196-3DDD1D602DB8}"/>
              </a:ext>
            </a:extLst>
          </p:cNvPr>
          <p:cNvSpPr>
            <a:spLocks noGrp="1"/>
          </p:cNvSpPr>
          <p:nvPr>
            <p:ph idx="1"/>
          </p:nvPr>
        </p:nvSpPr>
        <p:spPr/>
        <p:txBody>
          <a:bodyPr/>
          <a:lstStyle/>
          <a:p>
            <a:r>
              <a:rPr lang="en-US" i="1" dirty="0">
                <a:latin typeface="Arial" panose="020B0604020202020204" pitchFamily="34" charset="0"/>
                <a:cs typeface="Arial" panose="020B0604020202020204" pitchFamily="34" charset="0"/>
              </a:rPr>
              <a:t>Dakota Style Foods, Inc. v. SunOpta Grains &amp; Foods, Inc. </a:t>
            </a:r>
            <a:r>
              <a:rPr lang="en-US" dirty="0">
                <a:latin typeface="Arial" panose="020B0604020202020204" pitchFamily="34" charset="0"/>
                <a:cs typeface="Arial" panose="020B0604020202020204" pitchFamily="34" charset="0"/>
              </a:rPr>
              <a:t>329 F. Supp. 3d 794 (D.S.D. 2018).</a:t>
            </a:r>
          </a:p>
          <a:p>
            <a:r>
              <a:rPr lang="en-US" i="1" dirty="0">
                <a:latin typeface="Arial" panose="020B0604020202020204" pitchFamily="34" charset="0"/>
                <a:cs typeface="Arial" panose="020B0604020202020204" pitchFamily="34" charset="0"/>
              </a:rPr>
              <a:t>Brady v. Bayer Corp. </a:t>
            </a:r>
            <a:r>
              <a:rPr lang="en-US" dirty="0">
                <a:latin typeface="Arial" panose="020B0604020202020204" pitchFamily="34" charset="0"/>
                <a:cs typeface="Arial" panose="020B0604020202020204" pitchFamily="34" charset="0"/>
              </a:rPr>
              <a:t>(2018) 26 Cal.App.5th 1156 [237 Cal. Rptr. 3d 683]</a:t>
            </a:r>
          </a:p>
        </p:txBody>
      </p:sp>
      <p:sp>
        <p:nvSpPr>
          <p:cNvPr id="4" name="Date Placeholder 3">
            <a:extLst>
              <a:ext uri="{FF2B5EF4-FFF2-40B4-BE49-F238E27FC236}">
                <a16:creationId xmlns:a16="http://schemas.microsoft.com/office/drawing/2014/main" id="{3BC80B57-DAC0-4C86-8425-A106C73380D7}"/>
              </a:ext>
            </a:extLst>
          </p:cNvPr>
          <p:cNvSpPr>
            <a:spLocks noGrp="1"/>
          </p:cNvSpPr>
          <p:nvPr>
            <p:ph type="dt" sz="half" idx="10"/>
          </p:nvPr>
        </p:nvSpPr>
        <p:spPr/>
        <p:txBody>
          <a:bodyPr/>
          <a:lstStyle/>
          <a:p>
            <a:fld id="{9357D06B-EF4F-48D9-8F60-8148D3E6E4EC}" type="datetime1">
              <a:rPr lang="en-US" smtClean="0"/>
              <a:t>10/27/2021</a:t>
            </a:fld>
            <a:endParaRPr lang="en-US"/>
          </a:p>
        </p:txBody>
      </p:sp>
      <p:sp>
        <p:nvSpPr>
          <p:cNvPr id="5" name="Slide Number Placeholder 4">
            <a:extLst>
              <a:ext uri="{FF2B5EF4-FFF2-40B4-BE49-F238E27FC236}">
                <a16:creationId xmlns:a16="http://schemas.microsoft.com/office/drawing/2014/main" id="{365BE8A8-F8CB-45E8-B347-2F516AD783D6}"/>
              </a:ext>
            </a:extLst>
          </p:cNvPr>
          <p:cNvSpPr>
            <a:spLocks noGrp="1"/>
          </p:cNvSpPr>
          <p:nvPr>
            <p:ph type="sldNum" sz="quarter" idx="12"/>
          </p:nvPr>
        </p:nvSpPr>
        <p:spPr/>
        <p:txBody>
          <a:bodyPr/>
          <a:lstStyle/>
          <a:p>
            <a:fld id="{748ED0D2-1C8A-45C8-9F12-61BDD76D91DC}" type="slidenum">
              <a:rPr lang="en-US" smtClean="0"/>
              <a:t>41</a:t>
            </a:fld>
            <a:endParaRPr lang="en-US"/>
          </a:p>
        </p:txBody>
      </p:sp>
    </p:spTree>
    <p:extLst>
      <p:ext uri="{BB962C8B-B14F-4D97-AF65-F5344CB8AC3E}">
        <p14:creationId xmlns:p14="http://schemas.microsoft.com/office/powerpoint/2010/main" val="223704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95E5-19CF-41F6-B802-3B5A8200D2B1}"/>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Disclaiming Implied Warranties</a:t>
            </a:r>
          </a:p>
        </p:txBody>
      </p:sp>
      <p:sp>
        <p:nvSpPr>
          <p:cNvPr id="3" name="Content Placeholder 2">
            <a:extLst>
              <a:ext uri="{FF2B5EF4-FFF2-40B4-BE49-F238E27FC236}">
                <a16:creationId xmlns:a16="http://schemas.microsoft.com/office/drawing/2014/main" id="{5CD10A03-31AF-4E9F-B33C-1183643EC40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Implied warranty of merchantability</a:t>
            </a:r>
          </a:p>
          <a:p>
            <a:r>
              <a:rPr lang="en-US" dirty="0">
                <a:latin typeface="Arial" panose="020B0604020202020204" pitchFamily="34" charset="0"/>
                <a:cs typeface="Arial" panose="020B0604020202020204" pitchFamily="34" charset="0"/>
              </a:rPr>
              <a:t>Implied warranty of fitness</a:t>
            </a:r>
          </a:p>
          <a:p>
            <a:r>
              <a:rPr lang="en-US" dirty="0">
                <a:latin typeface="Arial" panose="020B0604020202020204" pitchFamily="34" charset="0"/>
                <a:cs typeface="Arial" panose="020B0604020202020204" pitchFamily="34" charset="0"/>
              </a:rPr>
              <a:t>Implied warranties of course of performance and dealing</a:t>
            </a:r>
          </a:p>
          <a:p>
            <a:r>
              <a:rPr lang="en-US" dirty="0">
                <a:latin typeface="Arial" panose="020B0604020202020204" pitchFamily="34" charset="0"/>
                <a:cs typeface="Arial" panose="020B0604020202020204" pitchFamily="34" charset="0"/>
              </a:rPr>
              <a:t>Implied warranty of usage of trade</a:t>
            </a:r>
          </a:p>
        </p:txBody>
      </p:sp>
      <p:sp>
        <p:nvSpPr>
          <p:cNvPr id="4" name="Date Placeholder 3">
            <a:extLst>
              <a:ext uri="{FF2B5EF4-FFF2-40B4-BE49-F238E27FC236}">
                <a16:creationId xmlns:a16="http://schemas.microsoft.com/office/drawing/2014/main" id="{5B29314B-0A96-4A4B-BB9D-AB76A9367E91}"/>
              </a:ext>
            </a:extLst>
          </p:cNvPr>
          <p:cNvSpPr>
            <a:spLocks noGrp="1"/>
          </p:cNvSpPr>
          <p:nvPr>
            <p:ph type="dt" sz="half" idx="10"/>
          </p:nvPr>
        </p:nvSpPr>
        <p:spPr/>
        <p:txBody>
          <a:bodyPr/>
          <a:lstStyle/>
          <a:p>
            <a:fld id="{16EF9FAE-1ADC-4996-9C0B-10E6530B1A6E}" type="datetime1">
              <a:rPr lang="en-US" smtClean="0"/>
              <a:t>10/27/2021</a:t>
            </a:fld>
            <a:endParaRPr lang="en-US"/>
          </a:p>
        </p:txBody>
      </p:sp>
      <p:sp>
        <p:nvSpPr>
          <p:cNvPr id="5" name="Slide Number Placeholder 4">
            <a:extLst>
              <a:ext uri="{FF2B5EF4-FFF2-40B4-BE49-F238E27FC236}">
                <a16:creationId xmlns:a16="http://schemas.microsoft.com/office/drawing/2014/main" id="{F97EDA38-E5A7-4497-89B2-C8510DFF4349}"/>
              </a:ext>
            </a:extLst>
          </p:cNvPr>
          <p:cNvSpPr>
            <a:spLocks noGrp="1"/>
          </p:cNvSpPr>
          <p:nvPr>
            <p:ph type="sldNum" sz="quarter" idx="12"/>
          </p:nvPr>
        </p:nvSpPr>
        <p:spPr/>
        <p:txBody>
          <a:bodyPr/>
          <a:lstStyle/>
          <a:p>
            <a:fld id="{748ED0D2-1C8A-45C8-9F12-61BDD76D91DC}" type="slidenum">
              <a:rPr lang="en-US" smtClean="0"/>
              <a:t>42</a:t>
            </a:fld>
            <a:endParaRPr lang="en-US"/>
          </a:p>
        </p:txBody>
      </p:sp>
    </p:spTree>
    <p:extLst>
      <p:ext uri="{BB962C8B-B14F-4D97-AF65-F5344CB8AC3E}">
        <p14:creationId xmlns:p14="http://schemas.microsoft.com/office/powerpoint/2010/main" val="999909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87D9-F5FA-4D1E-92A2-6FF5F39EE00E}"/>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Disclaiming Implied Warranties- Examples</a:t>
            </a:r>
          </a:p>
        </p:txBody>
      </p:sp>
      <p:sp>
        <p:nvSpPr>
          <p:cNvPr id="3" name="Content Placeholder 2">
            <a:extLst>
              <a:ext uri="{FF2B5EF4-FFF2-40B4-BE49-F238E27FC236}">
                <a16:creationId xmlns:a16="http://schemas.microsoft.com/office/drawing/2014/main" id="{50FC912F-A061-4D9A-BB05-F6A63EDFAA35}"/>
              </a:ext>
            </a:extLst>
          </p:cNvPr>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Customer hereby waives any and all express warranties not written herein and any implied warranties, including without limitation the implied warranty of fitness for a particular purpose and the implied warranty of merchantability, and any remedies not otherwise stated herein.</a:t>
            </a:r>
          </a:p>
          <a:p>
            <a:pPr marL="0" marR="0">
              <a:lnSpc>
                <a:spcPct val="107000"/>
              </a:lnSpc>
              <a:spcBef>
                <a:spcPts val="0"/>
              </a:spcBef>
              <a:spcAft>
                <a:spcPts val="800"/>
              </a:spcAft>
            </a:pPr>
            <a:r>
              <a:rPr lang="en-US" dirty="0"/>
              <a:t>Th</a:t>
            </a:r>
            <a:r>
              <a:rPr lang="en-US" sz="2800" dirty="0">
                <a:effectLst/>
                <a:latin typeface="Calibri" panose="020F0502020204030204" pitchFamily="34" charset="0"/>
                <a:ea typeface="Calibri" panose="020F0502020204030204" pitchFamily="34" charset="0"/>
                <a:cs typeface="Times New Roman" panose="02020603050405020304" pitchFamily="18" charset="0"/>
              </a:rPr>
              <a:t>e Supplier is warranted, if at all, only according to the terms of this Agreement. The Supplier hereby disclaims all warranties and conditions with regard to the Product, including all warranties and conditions of Merchantability, whether express, implied or statutory and fitness for a particular purpose.</a:t>
            </a:r>
          </a:p>
          <a:p>
            <a:endParaRPr lang="en-US" dirty="0"/>
          </a:p>
        </p:txBody>
      </p:sp>
      <p:sp>
        <p:nvSpPr>
          <p:cNvPr id="4" name="Date Placeholder 3">
            <a:extLst>
              <a:ext uri="{FF2B5EF4-FFF2-40B4-BE49-F238E27FC236}">
                <a16:creationId xmlns:a16="http://schemas.microsoft.com/office/drawing/2014/main" id="{68D7BA79-3C77-4B28-A8B4-DE68D6856251}"/>
              </a:ext>
            </a:extLst>
          </p:cNvPr>
          <p:cNvSpPr>
            <a:spLocks noGrp="1"/>
          </p:cNvSpPr>
          <p:nvPr>
            <p:ph type="dt" sz="half" idx="10"/>
          </p:nvPr>
        </p:nvSpPr>
        <p:spPr/>
        <p:txBody>
          <a:bodyPr/>
          <a:lstStyle/>
          <a:p>
            <a:fld id="{0DA7FCEF-F25B-4C8F-9708-97D693A53D95}" type="datetime1">
              <a:rPr lang="en-US" smtClean="0"/>
              <a:t>10/27/2021</a:t>
            </a:fld>
            <a:endParaRPr lang="en-US"/>
          </a:p>
        </p:txBody>
      </p:sp>
      <p:sp>
        <p:nvSpPr>
          <p:cNvPr id="5" name="Slide Number Placeholder 4">
            <a:extLst>
              <a:ext uri="{FF2B5EF4-FFF2-40B4-BE49-F238E27FC236}">
                <a16:creationId xmlns:a16="http://schemas.microsoft.com/office/drawing/2014/main" id="{C44633A1-C4B4-4FCE-B356-C93466E8572C}"/>
              </a:ext>
            </a:extLst>
          </p:cNvPr>
          <p:cNvSpPr>
            <a:spLocks noGrp="1"/>
          </p:cNvSpPr>
          <p:nvPr>
            <p:ph type="sldNum" sz="quarter" idx="12"/>
          </p:nvPr>
        </p:nvSpPr>
        <p:spPr/>
        <p:txBody>
          <a:bodyPr/>
          <a:lstStyle/>
          <a:p>
            <a:fld id="{748ED0D2-1C8A-45C8-9F12-61BDD76D91DC}" type="slidenum">
              <a:rPr lang="en-US" smtClean="0"/>
              <a:t>43</a:t>
            </a:fld>
            <a:endParaRPr lang="en-US"/>
          </a:p>
        </p:txBody>
      </p:sp>
    </p:spTree>
    <p:extLst>
      <p:ext uri="{BB962C8B-B14F-4D97-AF65-F5344CB8AC3E}">
        <p14:creationId xmlns:p14="http://schemas.microsoft.com/office/powerpoint/2010/main" val="1174085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A904-9313-42FE-88E8-5B376151D075}"/>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Disclaiming Implied Warranties- Exceptions</a:t>
            </a:r>
          </a:p>
        </p:txBody>
      </p:sp>
      <p:sp>
        <p:nvSpPr>
          <p:cNvPr id="3" name="Content Placeholder 2">
            <a:extLst>
              <a:ext uri="{FF2B5EF4-FFF2-40B4-BE49-F238E27FC236}">
                <a16:creationId xmlns:a16="http://schemas.microsoft.com/office/drawing/2014/main" id="{04B6CDA3-3FBB-4BD8-AF7F-E57A44985010}"/>
              </a:ext>
            </a:extLst>
          </p:cNvPr>
          <p:cNvSpPr>
            <a:spLocks noGrp="1"/>
          </p:cNvSpPr>
          <p:nvPr>
            <p:ph idx="1"/>
          </p:nvPr>
        </p:nvSpPr>
        <p:spPr>
          <a:xfrm>
            <a:off x="928511" y="1848203"/>
            <a:ext cx="10515600" cy="4351338"/>
          </a:xfrm>
        </p:spPr>
        <p:txBody>
          <a:bodyPr/>
          <a:lstStyle/>
          <a:p>
            <a:r>
              <a:rPr lang="en-US" dirty="0">
                <a:latin typeface="Arial" panose="020B0604020202020204" pitchFamily="34" charset="0"/>
                <a:cs typeface="Arial" panose="020B0604020202020204" pitchFamily="34" charset="0"/>
              </a:rPr>
              <a:t>Varying state laws</a:t>
            </a:r>
          </a:p>
          <a:p>
            <a:r>
              <a:rPr lang="en-US" dirty="0">
                <a:latin typeface="Arial" panose="020B0604020202020204" pitchFamily="34" charset="0"/>
                <a:cs typeface="Arial" panose="020B0604020202020204" pitchFamily="34" charset="0"/>
              </a:rPr>
              <a:t>Federal law prohibits sellers from disclaiming implied warranties in certain scenarios</a:t>
            </a:r>
          </a:p>
          <a:p>
            <a:r>
              <a:rPr lang="en-US" dirty="0">
                <a:latin typeface="Arial" panose="020B0604020202020204" pitchFamily="34" charset="0"/>
                <a:cs typeface="Arial" panose="020B0604020202020204" pitchFamily="34" charset="0"/>
              </a:rPr>
              <a:t>Seller’s fraudulent conduct</a:t>
            </a:r>
          </a:p>
          <a:p>
            <a:pPr lvl="1"/>
            <a:r>
              <a:rPr lang="en-US" dirty="0" err="1">
                <a:latin typeface="Arial" panose="020B0604020202020204" pitchFamily="34" charset="0"/>
                <a:cs typeface="Arial" panose="020B0604020202020204" pitchFamily="34" charset="0"/>
              </a:rPr>
              <a:t>Sorchaga</a:t>
            </a:r>
            <a:r>
              <a:rPr lang="en-US" dirty="0">
                <a:latin typeface="Arial" panose="020B0604020202020204" pitchFamily="34" charset="0"/>
                <a:cs typeface="Arial" panose="020B0604020202020204" pitchFamily="34" charset="0"/>
              </a:rPr>
              <a:t> v. Ride Auto, LLC, 2017</a:t>
            </a:r>
          </a:p>
        </p:txBody>
      </p:sp>
      <p:sp>
        <p:nvSpPr>
          <p:cNvPr id="4" name="Date Placeholder 3">
            <a:extLst>
              <a:ext uri="{FF2B5EF4-FFF2-40B4-BE49-F238E27FC236}">
                <a16:creationId xmlns:a16="http://schemas.microsoft.com/office/drawing/2014/main" id="{64653926-762B-4A44-A7FE-8FE75848F07C}"/>
              </a:ext>
            </a:extLst>
          </p:cNvPr>
          <p:cNvSpPr>
            <a:spLocks noGrp="1"/>
          </p:cNvSpPr>
          <p:nvPr>
            <p:ph type="dt" sz="half" idx="10"/>
          </p:nvPr>
        </p:nvSpPr>
        <p:spPr/>
        <p:txBody>
          <a:bodyPr/>
          <a:lstStyle/>
          <a:p>
            <a:fld id="{3EF468BC-E562-4410-A58B-9E2DCD631337}" type="datetime1">
              <a:rPr lang="en-US" smtClean="0"/>
              <a:t>10/27/2021</a:t>
            </a:fld>
            <a:endParaRPr lang="en-US"/>
          </a:p>
        </p:txBody>
      </p:sp>
      <p:sp>
        <p:nvSpPr>
          <p:cNvPr id="5" name="Slide Number Placeholder 4">
            <a:extLst>
              <a:ext uri="{FF2B5EF4-FFF2-40B4-BE49-F238E27FC236}">
                <a16:creationId xmlns:a16="http://schemas.microsoft.com/office/drawing/2014/main" id="{3A265DC4-C7A2-4812-81BB-44CDBFC98030}"/>
              </a:ext>
            </a:extLst>
          </p:cNvPr>
          <p:cNvSpPr>
            <a:spLocks noGrp="1"/>
          </p:cNvSpPr>
          <p:nvPr>
            <p:ph type="sldNum" sz="quarter" idx="12"/>
          </p:nvPr>
        </p:nvSpPr>
        <p:spPr/>
        <p:txBody>
          <a:bodyPr/>
          <a:lstStyle/>
          <a:p>
            <a:fld id="{748ED0D2-1C8A-45C8-9F12-61BDD76D91DC}" type="slidenum">
              <a:rPr lang="en-US" smtClean="0"/>
              <a:t>44</a:t>
            </a:fld>
            <a:endParaRPr lang="en-US"/>
          </a:p>
        </p:txBody>
      </p:sp>
    </p:spTree>
    <p:extLst>
      <p:ext uri="{BB962C8B-B14F-4D97-AF65-F5344CB8AC3E}">
        <p14:creationId xmlns:p14="http://schemas.microsoft.com/office/powerpoint/2010/main" val="1915110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F093-3FE7-4E43-97A4-8359A7335011}"/>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Is the UCC </a:t>
            </a:r>
            <a:r>
              <a:rPr lang="en-US" b="1" i="1" cap="small" dirty="0">
                <a:latin typeface="Arial" panose="020B0604020202020204" pitchFamily="34" charset="0"/>
                <a:cs typeface="Arial" panose="020B0604020202020204" pitchFamily="34" charset="0"/>
              </a:rPr>
              <a:t>actually</a:t>
            </a:r>
            <a:r>
              <a:rPr lang="en-US" b="1" cap="small" dirty="0">
                <a:latin typeface="Arial" panose="020B0604020202020204" pitchFamily="34" charset="0"/>
                <a:cs typeface="Arial" panose="020B0604020202020204" pitchFamily="34" charset="0"/>
              </a:rPr>
              <a:t> uniform?</a:t>
            </a:r>
          </a:p>
        </p:txBody>
      </p:sp>
      <p:sp>
        <p:nvSpPr>
          <p:cNvPr id="3" name="Content Placeholder 2">
            <a:extLst>
              <a:ext uri="{FF2B5EF4-FFF2-40B4-BE49-F238E27FC236}">
                <a16:creationId xmlns:a16="http://schemas.microsoft.com/office/drawing/2014/main" id="{8DECC22D-B9A3-4CFD-BB5B-14C70DB2749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No</a:t>
            </a:r>
          </a:p>
          <a:p>
            <a:r>
              <a:rPr lang="en-US" dirty="0">
                <a:latin typeface="Arial" panose="020B0604020202020204" pitchFamily="34" charset="0"/>
                <a:cs typeface="Arial" panose="020B0604020202020204" pitchFamily="34" charset="0"/>
              </a:rPr>
              <a:t>Ex. Lack of consensus over whether reliance is part of an express warranty claim under 2-313</a:t>
            </a:r>
          </a:p>
        </p:txBody>
      </p:sp>
      <p:sp>
        <p:nvSpPr>
          <p:cNvPr id="4" name="Date Placeholder 3">
            <a:extLst>
              <a:ext uri="{FF2B5EF4-FFF2-40B4-BE49-F238E27FC236}">
                <a16:creationId xmlns:a16="http://schemas.microsoft.com/office/drawing/2014/main" id="{1A33ECC7-F373-4F51-BF5C-FD6E82C8199A}"/>
              </a:ext>
            </a:extLst>
          </p:cNvPr>
          <p:cNvSpPr>
            <a:spLocks noGrp="1"/>
          </p:cNvSpPr>
          <p:nvPr>
            <p:ph type="dt" sz="half" idx="10"/>
          </p:nvPr>
        </p:nvSpPr>
        <p:spPr/>
        <p:txBody>
          <a:bodyPr/>
          <a:lstStyle/>
          <a:p>
            <a:fld id="{8DFC264F-A424-4AA5-8F93-A8296CCCB361}" type="datetime1">
              <a:rPr lang="en-US" smtClean="0"/>
              <a:t>10/27/2021</a:t>
            </a:fld>
            <a:endParaRPr lang="en-US"/>
          </a:p>
        </p:txBody>
      </p:sp>
      <p:sp>
        <p:nvSpPr>
          <p:cNvPr id="5" name="Slide Number Placeholder 4">
            <a:extLst>
              <a:ext uri="{FF2B5EF4-FFF2-40B4-BE49-F238E27FC236}">
                <a16:creationId xmlns:a16="http://schemas.microsoft.com/office/drawing/2014/main" id="{2F828E1A-C8A8-4538-BB6C-8B7EE51F31ED}"/>
              </a:ext>
            </a:extLst>
          </p:cNvPr>
          <p:cNvSpPr>
            <a:spLocks noGrp="1"/>
          </p:cNvSpPr>
          <p:nvPr>
            <p:ph type="sldNum" sz="quarter" idx="12"/>
          </p:nvPr>
        </p:nvSpPr>
        <p:spPr/>
        <p:txBody>
          <a:bodyPr/>
          <a:lstStyle/>
          <a:p>
            <a:fld id="{748ED0D2-1C8A-45C8-9F12-61BDD76D91DC}" type="slidenum">
              <a:rPr lang="en-US" smtClean="0"/>
              <a:t>45</a:t>
            </a:fld>
            <a:endParaRPr lang="en-US"/>
          </a:p>
        </p:txBody>
      </p:sp>
    </p:spTree>
    <p:extLst>
      <p:ext uri="{BB962C8B-B14F-4D97-AF65-F5344CB8AC3E}">
        <p14:creationId xmlns:p14="http://schemas.microsoft.com/office/powerpoint/2010/main" val="2147811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08CE2-405D-44BA-8E52-65B129464A13}"/>
              </a:ext>
            </a:extLst>
          </p:cNvPr>
          <p:cNvSpPr txBox="1"/>
          <p:nvPr/>
        </p:nvSpPr>
        <p:spPr>
          <a:xfrm>
            <a:off x="1476778" y="2047740"/>
            <a:ext cx="8955110"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THE END</a:t>
            </a:r>
            <a:r>
              <a:rPr lang="en-US" sz="6000" dirty="0"/>
              <a:t>.</a:t>
            </a:r>
          </a:p>
        </p:txBody>
      </p:sp>
      <p:sp>
        <p:nvSpPr>
          <p:cNvPr id="4" name="Date Placeholder 3">
            <a:extLst>
              <a:ext uri="{FF2B5EF4-FFF2-40B4-BE49-F238E27FC236}">
                <a16:creationId xmlns:a16="http://schemas.microsoft.com/office/drawing/2014/main" id="{55EC7A7B-C4A7-4D4A-A576-5FF024D1339B}"/>
              </a:ext>
            </a:extLst>
          </p:cNvPr>
          <p:cNvSpPr>
            <a:spLocks noGrp="1"/>
          </p:cNvSpPr>
          <p:nvPr>
            <p:ph type="dt" sz="half" idx="10"/>
          </p:nvPr>
        </p:nvSpPr>
        <p:spPr/>
        <p:txBody>
          <a:bodyPr/>
          <a:lstStyle/>
          <a:p>
            <a:fld id="{7A6D370A-E3BA-4F05-A523-30AD27D13427}" type="datetime1">
              <a:rPr lang="en-US" smtClean="0"/>
              <a:t>10/27/2021</a:t>
            </a:fld>
            <a:endParaRPr lang="en-US"/>
          </a:p>
        </p:txBody>
      </p:sp>
      <p:sp>
        <p:nvSpPr>
          <p:cNvPr id="5" name="Slide Number Placeholder 4">
            <a:extLst>
              <a:ext uri="{FF2B5EF4-FFF2-40B4-BE49-F238E27FC236}">
                <a16:creationId xmlns:a16="http://schemas.microsoft.com/office/drawing/2014/main" id="{7FAAC458-6FEA-42BD-ACBF-4F48B0CB77D2}"/>
              </a:ext>
            </a:extLst>
          </p:cNvPr>
          <p:cNvSpPr>
            <a:spLocks noGrp="1"/>
          </p:cNvSpPr>
          <p:nvPr>
            <p:ph type="sldNum" sz="quarter" idx="12"/>
          </p:nvPr>
        </p:nvSpPr>
        <p:spPr/>
        <p:txBody>
          <a:bodyPr/>
          <a:lstStyle/>
          <a:p>
            <a:fld id="{748ED0D2-1C8A-45C8-9F12-61BDD76D91DC}" type="slidenum">
              <a:rPr lang="en-US" smtClean="0"/>
              <a:t>46</a:t>
            </a:fld>
            <a:endParaRPr lang="en-US"/>
          </a:p>
        </p:txBody>
      </p:sp>
    </p:spTree>
    <p:extLst>
      <p:ext uri="{BB962C8B-B14F-4D97-AF65-F5344CB8AC3E}">
        <p14:creationId xmlns:p14="http://schemas.microsoft.com/office/powerpoint/2010/main" val="42231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A484-1286-49A8-BCB3-00DE50D826DD}"/>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Warranty</a:t>
            </a:r>
          </a:p>
        </p:txBody>
      </p:sp>
      <p:sp>
        <p:nvSpPr>
          <p:cNvPr id="3" name="Content Placeholder 2">
            <a:extLst>
              <a:ext uri="{FF2B5EF4-FFF2-40B4-BE49-F238E27FC236}">
                <a16:creationId xmlns:a16="http://schemas.microsoft.com/office/drawing/2014/main" id="{08E6E899-C50D-46E5-BAC7-DBBE9F39A51B}"/>
              </a:ext>
            </a:extLst>
          </p:cNvPr>
          <p:cNvSpPr>
            <a:spLocks noGrp="1"/>
          </p:cNvSpPr>
          <p:nvPr>
            <p:ph idx="1"/>
          </p:nvPr>
        </p:nvSpPr>
        <p:spPr/>
        <p:txBody>
          <a:bodyPr>
            <a:normAutofit/>
          </a:bodyPr>
          <a:lstStyle/>
          <a:p>
            <a:r>
              <a:rPr lang="en-US" dirty="0"/>
              <a:t>SALE OF PERSONAL PROPERTY: “a statement or representation made by the seller of goods, contemporaneously with and as a part of the contract of sale, though collateral to the express object of it, having reference to the character, quality, or title of the goods, and by which he promises or undertakes to ensure that certain facts are or shall be as he then represents them” </a:t>
            </a:r>
            <a:r>
              <a:rPr lang="en-US" i="1" dirty="0"/>
              <a:t>Black’s Law Dictionary</a:t>
            </a:r>
            <a:endParaRPr lang="en-US" dirty="0"/>
          </a:p>
          <a:p>
            <a:r>
              <a:rPr lang="en-US" dirty="0"/>
              <a:t>“an engagement by which a seller assures to a buyer the existence of some fact affecting the transaction, whether past, present of future.” Civ. Code Cal.</a:t>
            </a:r>
          </a:p>
          <a:p>
            <a:r>
              <a:rPr lang="en-US" dirty="0"/>
              <a:t>Breach of warranty?</a:t>
            </a:r>
          </a:p>
        </p:txBody>
      </p:sp>
      <p:sp>
        <p:nvSpPr>
          <p:cNvPr id="4" name="Date Placeholder 3">
            <a:extLst>
              <a:ext uri="{FF2B5EF4-FFF2-40B4-BE49-F238E27FC236}">
                <a16:creationId xmlns:a16="http://schemas.microsoft.com/office/drawing/2014/main" id="{B1C63779-7EBE-40F5-BF04-6A3A0137F678}"/>
              </a:ext>
            </a:extLst>
          </p:cNvPr>
          <p:cNvSpPr>
            <a:spLocks noGrp="1"/>
          </p:cNvSpPr>
          <p:nvPr>
            <p:ph type="dt" sz="half" idx="10"/>
          </p:nvPr>
        </p:nvSpPr>
        <p:spPr/>
        <p:txBody>
          <a:bodyPr/>
          <a:lstStyle/>
          <a:p>
            <a:fld id="{552FD35E-DB6F-4576-A37E-582D73190228}" type="datetime1">
              <a:rPr lang="en-US" smtClean="0"/>
              <a:t>10/27/2021</a:t>
            </a:fld>
            <a:endParaRPr lang="en-US"/>
          </a:p>
        </p:txBody>
      </p:sp>
      <p:sp>
        <p:nvSpPr>
          <p:cNvPr id="5" name="Slide Number Placeholder 4">
            <a:extLst>
              <a:ext uri="{FF2B5EF4-FFF2-40B4-BE49-F238E27FC236}">
                <a16:creationId xmlns:a16="http://schemas.microsoft.com/office/drawing/2014/main" id="{F655C903-6CDB-4246-B212-90CAED8B53C3}"/>
              </a:ext>
            </a:extLst>
          </p:cNvPr>
          <p:cNvSpPr>
            <a:spLocks noGrp="1"/>
          </p:cNvSpPr>
          <p:nvPr>
            <p:ph type="sldNum" sz="quarter" idx="12"/>
          </p:nvPr>
        </p:nvSpPr>
        <p:spPr/>
        <p:txBody>
          <a:bodyPr/>
          <a:lstStyle/>
          <a:p>
            <a:fld id="{748ED0D2-1C8A-45C8-9F12-61BDD76D91DC}" type="slidenum">
              <a:rPr lang="en-US" smtClean="0"/>
              <a:t>5</a:t>
            </a:fld>
            <a:endParaRPr lang="en-US"/>
          </a:p>
        </p:txBody>
      </p:sp>
    </p:spTree>
    <p:extLst>
      <p:ext uri="{BB962C8B-B14F-4D97-AF65-F5344CB8AC3E}">
        <p14:creationId xmlns:p14="http://schemas.microsoft.com/office/powerpoint/2010/main" val="281880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58E1-A504-4DCA-9192-0CEF1D6ED614}"/>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Representations vs Warranties</a:t>
            </a:r>
          </a:p>
        </p:txBody>
      </p:sp>
      <p:sp>
        <p:nvSpPr>
          <p:cNvPr id="3" name="Content Placeholder 2">
            <a:extLst>
              <a:ext uri="{FF2B5EF4-FFF2-40B4-BE49-F238E27FC236}">
                <a16:creationId xmlns:a16="http://schemas.microsoft.com/office/drawing/2014/main" id="{9A8E452D-5DAA-4B1B-9687-4B2C4576376C}"/>
              </a:ext>
            </a:extLst>
          </p:cNvPr>
          <p:cNvSpPr>
            <a:spLocks noGrp="1"/>
          </p:cNvSpPr>
          <p:nvPr>
            <p:ph idx="1"/>
          </p:nvPr>
        </p:nvSpPr>
        <p:spPr/>
        <p:txBody>
          <a:bodyPr>
            <a:normAutofit lnSpcReduction="10000"/>
          </a:bodyPr>
          <a:lstStyle/>
          <a:p>
            <a:r>
              <a:rPr lang="en-US" dirty="0"/>
              <a:t>Literature on distinction between representations and warranties is sparse </a:t>
            </a:r>
          </a:p>
          <a:p>
            <a:r>
              <a:rPr lang="en-US" b="1" dirty="0"/>
              <a:t>REPRESENTATIONS </a:t>
            </a:r>
            <a:r>
              <a:rPr lang="en-US" dirty="0"/>
              <a:t>are </a:t>
            </a:r>
            <a:r>
              <a:rPr lang="en-US" b="1" u="sng" dirty="0"/>
              <a:t>statements</a:t>
            </a:r>
            <a:r>
              <a:rPr lang="en-US" b="1" dirty="0"/>
              <a:t> </a:t>
            </a:r>
            <a:r>
              <a:rPr lang="en-US" dirty="0"/>
              <a:t>of</a:t>
            </a:r>
            <a:r>
              <a:rPr lang="en-US" b="1" dirty="0"/>
              <a:t> </a:t>
            </a:r>
            <a:r>
              <a:rPr lang="en-US" b="1" u="sng" dirty="0"/>
              <a:t>past or existing facts </a:t>
            </a:r>
            <a:r>
              <a:rPr lang="en-US" dirty="0"/>
              <a:t>and </a:t>
            </a:r>
            <a:r>
              <a:rPr lang="en-US" b="1" dirty="0"/>
              <a:t>WARRANTIES</a:t>
            </a:r>
            <a:r>
              <a:rPr lang="en-US" dirty="0"/>
              <a:t> are </a:t>
            </a:r>
            <a:r>
              <a:rPr lang="en-US" b="1" u="sng" dirty="0"/>
              <a:t>promises</a:t>
            </a:r>
            <a:r>
              <a:rPr lang="en-US" dirty="0"/>
              <a:t> that </a:t>
            </a:r>
            <a:r>
              <a:rPr lang="en-US" b="1" u="sng" dirty="0"/>
              <a:t>existing or future facts</a:t>
            </a:r>
            <a:r>
              <a:rPr lang="en-US" b="1" dirty="0"/>
              <a:t> </a:t>
            </a:r>
            <a:r>
              <a:rPr lang="en-US" b="1" u="sng" dirty="0"/>
              <a:t>are</a:t>
            </a:r>
            <a:r>
              <a:rPr lang="en-US" b="1" dirty="0"/>
              <a:t> </a:t>
            </a:r>
            <a:r>
              <a:rPr lang="en-US" dirty="0"/>
              <a:t>or</a:t>
            </a:r>
            <a:r>
              <a:rPr lang="en-US" b="1" dirty="0"/>
              <a:t> </a:t>
            </a:r>
            <a:r>
              <a:rPr lang="en-US" b="1" u="sng" dirty="0"/>
              <a:t>will be true</a:t>
            </a:r>
            <a:endParaRPr lang="en-US" dirty="0"/>
          </a:p>
          <a:p>
            <a:pPr lvl="1">
              <a:buFont typeface="Wingdings" panose="05000000000000000000" pitchFamily="2" charset="2"/>
              <a:buChar char="Ø"/>
            </a:pPr>
            <a:r>
              <a:rPr lang="en-US" i="1" dirty="0"/>
              <a:t>Krys v. Henderson</a:t>
            </a:r>
            <a:r>
              <a:rPr lang="en-US" dirty="0"/>
              <a:t>, 69 S.E.2d 635, 637 (Ga. Ct. App. 1952): stands squarely for distinction</a:t>
            </a:r>
            <a:endParaRPr lang="en-US" i="1" dirty="0"/>
          </a:p>
          <a:p>
            <a:pPr lvl="1">
              <a:buFont typeface="Wingdings" panose="05000000000000000000" pitchFamily="2" charset="2"/>
              <a:buChar char="Ø"/>
            </a:pPr>
            <a:r>
              <a:rPr lang="en-US" i="1" dirty="0"/>
              <a:t>Model Stock Purchase Agreement </a:t>
            </a:r>
            <a:r>
              <a:rPr lang="en-US" dirty="0"/>
              <a:t>(1995) (ABA’s Section of Business Law)</a:t>
            </a:r>
            <a:endParaRPr lang="en-US" i="1" dirty="0"/>
          </a:p>
          <a:p>
            <a:pPr lvl="1">
              <a:buFont typeface="Wingdings" panose="05000000000000000000" pitchFamily="2" charset="2"/>
              <a:buChar char="Ø"/>
            </a:pPr>
            <a:r>
              <a:rPr lang="en-US" i="1" dirty="0"/>
              <a:t>Model Asset Purchase Agreement </a:t>
            </a:r>
            <a:r>
              <a:rPr lang="en-US" dirty="0"/>
              <a:t>(2001) (ABA’s </a:t>
            </a:r>
          </a:p>
          <a:p>
            <a:pPr lvl="1">
              <a:buFont typeface="Wingdings" panose="05000000000000000000" pitchFamily="2" charset="2"/>
              <a:buChar char="Ø"/>
            </a:pPr>
            <a:endParaRPr lang="en-US" i="1" dirty="0"/>
          </a:p>
          <a:p>
            <a:pPr marL="0" indent="0" algn="ctr">
              <a:buNone/>
            </a:pPr>
            <a:r>
              <a:rPr lang="en-US" dirty="0"/>
              <a:t>STATEMENT OF FUTURE FACT ≠ REPRESENTATION</a:t>
            </a:r>
          </a:p>
          <a:p>
            <a:endParaRPr lang="en-US" dirty="0"/>
          </a:p>
        </p:txBody>
      </p:sp>
      <p:sp>
        <p:nvSpPr>
          <p:cNvPr id="4" name="Date Placeholder 3">
            <a:extLst>
              <a:ext uri="{FF2B5EF4-FFF2-40B4-BE49-F238E27FC236}">
                <a16:creationId xmlns:a16="http://schemas.microsoft.com/office/drawing/2014/main" id="{5F7D6F41-AB90-4E9E-96FE-E2FFD44D33FE}"/>
              </a:ext>
            </a:extLst>
          </p:cNvPr>
          <p:cNvSpPr>
            <a:spLocks noGrp="1"/>
          </p:cNvSpPr>
          <p:nvPr>
            <p:ph type="dt" sz="half" idx="10"/>
          </p:nvPr>
        </p:nvSpPr>
        <p:spPr/>
        <p:txBody>
          <a:bodyPr/>
          <a:lstStyle/>
          <a:p>
            <a:fld id="{E2CA62E4-594B-4088-8123-E1D10DFDD3AC}" type="datetime1">
              <a:rPr lang="en-US" smtClean="0"/>
              <a:t>10/27/2021</a:t>
            </a:fld>
            <a:endParaRPr lang="en-US"/>
          </a:p>
        </p:txBody>
      </p:sp>
      <p:sp>
        <p:nvSpPr>
          <p:cNvPr id="5" name="Slide Number Placeholder 4">
            <a:extLst>
              <a:ext uri="{FF2B5EF4-FFF2-40B4-BE49-F238E27FC236}">
                <a16:creationId xmlns:a16="http://schemas.microsoft.com/office/drawing/2014/main" id="{B99109EC-2B64-403A-A831-5066B0BDB10D}"/>
              </a:ext>
            </a:extLst>
          </p:cNvPr>
          <p:cNvSpPr>
            <a:spLocks noGrp="1"/>
          </p:cNvSpPr>
          <p:nvPr>
            <p:ph type="sldNum" sz="quarter" idx="12"/>
          </p:nvPr>
        </p:nvSpPr>
        <p:spPr/>
        <p:txBody>
          <a:bodyPr/>
          <a:lstStyle/>
          <a:p>
            <a:fld id="{748ED0D2-1C8A-45C8-9F12-61BDD76D91DC}" type="slidenum">
              <a:rPr lang="en-US" smtClean="0"/>
              <a:t>6</a:t>
            </a:fld>
            <a:endParaRPr lang="en-US"/>
          </a:p>
        </p:txBody>
      </p:sp>
    </p:spTree>
    <p:extLst>
      <p:ext uri="{BB962C8B-B14F-4D97-AF65-F5344CB8AC3E}">
        <p14:creationId xmlns:p14="http://schemas.microsoft.com/office/powerpoint/2010/main" val="13347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45A1-9E71-4A38-8778-9C22C2CEEECE}"/>
              </a:ext>
            </a:extLst>
          </p:cNvPr>
          <p:cNvSpPr>
            <a:spLocks noGrp="1"/>
          </p:cNvSpPr>
          <p:nvPr>
            <p:ph type="title"/>
          </p:nvPr>
        </p:nvSpPr>
        <p:spPr/>
        <p:txBody>
          <a:bodyPr/>
          <a:lstStyle/>
          <a:p>
            <a:pPr algn="ctr"/>
            <a:r>
              <a:rPr lang="en-US" b="1" cap="small" dirty="0">
                <a:latin typeface="Arial" panose="020B0604020202020204" pitchFamily="34" charset="0"/>
                <a:cs typeface="Arial" panose="020B0604020202020204" pitchFamily="34" charset="0"/>
              </a:rPr>
              <a:t>The difference matters because:</a:t>
            </a:r>
          </a:p>
        </p:txBody>
      </p:sp>
      <p:sp>
        <p:nvSpPr>
          <p:cNvPr id="3" name="Content Placeholder 2">
            <a:extLst>
              <a:ext uri="{FF2B5EF4-FFF2-40B4-BE49-F238E27FC236}">
                <a16:creationId xmlns:a16="http://schemas.microsoft.com/office/drawing/2014/main" id="{FCF6345F-2EEC-4174-AD05-46C8DE24C3C8}"/>
              </a:ext>
            </a:extLst>
          </p:cNvPr>
          <p:cNvSpPr>
            <a:spLocks noGrp="1"/>
          </p:cNvSpPr>
          <p:nvPr>
            <p:ph idx="1"/>
          </p:nvPr>
        </p:nvSpPr>
        <p:spPr/>
        <p:txBody>
          <a:bodyPr/>
          <a:lstStyle/>
          <a:p>
            <a:pPr marL="0" indent="0" algn="ctr">
              <a:buNone/>
            </a:pPr>
            <a:r>
              <a:rPr lang="en-US" sz="4000" b="1" dirty="0">
                <a:solidFill>
                  <a:schemeClr val="tx1">
                    <a:lumMod val="95000"/>
                  </a:schemeClr>
                </a:solidFill>
                <a:latin typeface="Arial" panose="020B0604020202020204" pitchFamily="34" charset="0"/>
                <a:cs typeface="Arial" panose="020B0604020202020204" pitchFamily="34" charset="0"/>
              </a:rPr>
              <a:t>Different remedies may apply by law (statute, rule, regulation, etc.) and/or by contract</a:t>
            </a:r>
          </a:p>
          <a:p>
            <a:pPr marL="0" indent="0">
              <a:buNone/>
            </a:pPr>
            <a:endParaRPr lang="en-US" dirty="0"/>
          </a:p>
        </p:txBody>
      </p:sp>
      <p:sp>
        <p:nvSpPr>
          <p:cNvPr id="4" name="Date Placeholder 3">
            <a:extLst>
              <a:ext uri="{FF2B5EF4-FFF2-40B4-BE49-F238E27FC236}">
                <a16:creationId xmlns:a16="http://schemas.microsoft.com/office/drawing/2014/main" id="{DDE6CF49-8381-4B03-A7CA-0399283B11A6}"/>
              </a:ext>
            </a:extLst>
          </p:cNvPr>
          <p:cNvSpPr>
            <a:spLocks noGrp="1"/>
          </p:cNvSpPr>
          <p:nvPr>
            <p:ph type="dt" sz="half" idx="10"/>
          </p:nvPr>
        </p:nvSpPr>
        <p:spPr/>
        <p:txBody>
          <a:bodyPr/>
          <a:lstStyle/>
          <a:p>
            <a:fld id="{BB47CD45-23CA-44BB-A53F-DF9FCBB3A111}" type="datetime1">
              <a:rPr lang="en-US" smtClean="0"/>
              <a:t>10/27/2021</a:t>
            </a:fld>
            <a:endParaRPr lang="en-US"/>
          </a:p>
        </p:txBody>
      </p:sp>
      <p:sp>
        <p:nvSpPr>
          <p:cNvPr id="5" name="Slide Number Placeholder 4">
            <a:extLst>
              <a:ext uri="{FF2B5EF4-FFF2-40B4-BE49-F238E27FC236}">
                <a16:creationId xmlns:a16="http://schemas.microsoft.com/office/drawing/2014/main" id="{37295061-7BF0-4E30-9961-5BC3ED1B1FB9}"/>
              </a:ext>
            </a:extLst>
          </p:cNvPr>
          <p:cNvSpPr>
            <a:spLocks noGrp="1"/>
          </p:cNvSpPr>
          <p:nvPr>
            <p:ph type="sldNum" sz="quarter" idx="12"/>
          </p:nvPr>
        </p:nvSpPr>
        <p:spPr/>
        <p:txBody>
          <a:bodyPr/>
          <a:lstStyle/>
          <a:p>
            <a:fld id="{748ED0D2-1C8A-45C8-9F12-61BDD76D91DC}" type="slidenum">
              <a:rPr lang="en-US" smtClean="0"/>
              <a:t>7</a:t>
            </a:fld>
            <a:endParaRPr lang="en-US"/>
          </a:p>
        </p:txBody>
      </p:sp>
    </p:spTree>
    <p:extLst>
      <p:ext uri="{BB962C8B-B14F-4D97-AF65-F5344CB8AC3E}">
        <p14:creationId xmlns:p14="http://schemas.microsoft.com/office/powerpoint/2010/main" val="154744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508-0C81-4BB4-BC45-9D0233BEF355}"/>
              </a:ext>
            </a:extLst>
          </p:cNvPr>
          <p:cNvSpPr>
            <a:spLocks noGrp="1"/>
          </p:cNvSpPr>
          <p:nvPr>
            <p:ph type="title"/>
          </p:nvPr>
        </p:nvSpPr>
        <p:spPr/>
        <p:txBody>
          <a:bodyPr/>
          <a:lstStyle/>
          <a:p>
            <a:r>
              <a:rPr lang="en-US" b="1" cap="small" dirty="0">
                <a:latin typeface="Arial" panose="020B0604020202020204" pitchFamily="34" charset="0"/>
                <a:cs typeface="Arial" panose="020B0604020202020204" pitchFamily="34" charset="0"/>
              </a:rPr>
              <a:t>Drafting Clear and Concise Representations and Covenants</a:t>
            </a:r>
          </a:p>
        </p:txBody>
      </p:sp>
      <p:sp>
        <p:nvSpPr>
          <p:cNvPr id="3" name="Text Placeholder 2">
            <a:extLst>
              <a:ext uri="{FF2B5EF4-FFF2-40B4-BE49-F238E27FC236}">
                <a16:creationId xmlns:a16="http://schemas.microsoft.com/office/drawing/2014/main" id="{6FBB1771-7C46-45E8-B60B-CD3DE3E7226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66D38EC-3D64-4F43-8CCF-945F6721E812}"/>
              </a:ext>
            </a:extLst>
          </p:cNvPr>
          <p:cNvSpPr>
            <a:spLocks noGrp="1"/>
          </p:cNvSpPr>
          <p:nvPr>
            <p:ph type="dt" sz="half" idx="10"/>
          </p:nvPr>
        </p:nvSpPr>
        <p:spPr/>
        <p:txBody>
          <a:bodyPr/>
          <a:lstStyle/>
          <a:p>
            <a:fld id="{6449AEEB-B979-443D-B171-912CDBDC24BF}" type="datetime1">
              <a:rPr lang="en-US" smtClean="0"/>
              <a:t>10/27/2021</a:t>
            </a:fld>
            <a:endParaRPr lang="en-US"/>
          </a:p>
        </p:txBody>
      </p:sp>
      <p:sp>
        <p:nvSpPr>
          <p:cNvPr id="5" name="Slide Number Placeholder 4">
            <a:extLst>
              <a:ext uri="{FF2B5EF4-FFF2-40B4-BE49-F238E27FC236}">
                <a16:creationId xmlns:a16="http://schemas.microsoft.com/office/drawing/2014/main" id="{615C8778-52C3-4A18-99E7-2B7325A8A313}"/>
              </a:ext>
            </a:extLst>
          </p:cNvPr>
          <p:cNvSpPr>
            <a:spLocks noGrp="1"/>
          </p:cNvSpPr>
          <p:nvPr>
            <p:ph type="sldNum" sz="quarter" idx="12"/>
          </p:nvPr>
        </p:nvSpPr>
        <p:spPr/>
        <p:txBody>
          <a:bodyPr/>
          <a:lstStyle/>
          <a:p>
            <a:fld id="{748ED0D2-1C8A-45C8-9F12-61BDD76D91DC}" type="slidenum">
              <a:rPr lang="en-US" smtClean="0"/>
              <a:t>8</a:t>
            </a:fld>
            <a:endParaRPr lang="en-US"/>
          </a:p>
        </p:txBody>
      </p:sp>
    </p:spTree>
    <p:extLst>
      <p:ext uri="{BB962C8B-B14F-4D97-AF65-F5344CB8AC3E}">
        <p14:creationId xmlns:p14="http://schemas.microsoft.com/office/powerpoint/2010/main" val="44906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768-8F2C-444C-84C5-94274EE6681F}"/>
              </a:ext>
            </a:extLst>
          </p:cNvPr>
          <p:cNvSpPr>
            <a:spLocks noGrp="1"/>
          </p:cNvSpPr>
          <p:nvPr>
            <p:ph type="ctrTitle"/>
          </p:nvPr>
        </p:nvSpPr>
        <p:spPr/>
        <p:txBody>
          <a:bodyPr/>
          <a:lstStyle/>
          <a:p>
            <a:r>
              <a:rPr lang="en-US" b="1" cap="small" dirty="0">
                <a:latin typeface="Arial" panose="020B0604020202020204" pitchFamily="34" charset="0"/>
                <a:cs typeface="Arial" panose="020B0604020202020204" pitchFamily="34" charset="0"/>
              </a:rPr>
              <a:t>Representations</a:t>
            </a:r>
          </a:p>
        </p:txBody>
      </p:sp>
      <p:sp>
        <p:nvSpPr>
          <p:cNvPr id="3" name="Subtitle 2">
            <a:extLst>
              <a:ext uri="{FF2B5EF4-FFF2-40B4-BE49-F238E27FC236}">
                <a16:creationId xmlns:a16="http://schemas.microsoft.com/office/drawing/2014/main" id="{79ABDB2E-C68B-4A50-A8BC-8ACE772D648A}"/>
              </a:ext>
            </a:extLst>
          </p:cNvPr>
          <p:cNvSpPr>
            <a:spLocks noGrp="1"/>
          </p:cNvSpPr>
          <p:nvPr>
            <p:ph type="subTitle" idx="1"/>
          </p:nvPr>
        </p:nvSpPr>
        <p:spPr/>
        <p:txBody>
          <a:bodyPr/>
          <a:lstStyle/>
          <a:p>
            <a:r>
              <a:rPr lang="en-US" dirty="0">
                <a:latin typeface="Arial Black" panose="020B0A04020102020204" pitchFamily="34" charset="0"/>
              </a:rPr>
              <a:t>Tips for reducing the possibility of </a:t>
            </a:r>
            <a:r>
              <a:rPr lang="en-US" u="sng" dirty="0">
                <a:latin typeface="Arial Black" panose="020B0A04020102020204" pitchFamily="34" charset="0"/>
              </a:rPr>
              <a:t>misrepresentations</a:t>
            </a:r>
          </a:p>
        </p:txBody>
      </p:sp>
      <p:sp>
        <p:nvSpPr>
          <p:cNvPr id="4" name="Date Placeholder 3">
            <a:extLst>
              <a:ext uri="{FF2B5EF4-FFF2-40B4-BE49-F238E27FC236}">
                <a16:creationId xmlns:a16="http://schemas.microsoft.com/office/drawing/2014/main" id="{9E49CAE0-7B9D-40B6-B70A-2CE72B60C5CF}"/>
              </a:ext>
            </a:extLst>
          </p:cNvPr>
          <p:cNvSpPr>
            <a:spLocks noGrp="1"/>
          </p:cNvSpPr>
          <p:nvPr>
            <p:ph type="dt" sz="half" idx="10"/>
          </p:nvPr>
        </p:nvSpPr>
        <p:spPr/>
        <p:txBody>
          <a:bodyPr/>
          <a:lstStyle/>
          <a:p>
            <a:fld id="{E98E1645-B4A2-4113-BF47-44AC14DD20A5}" type="datetime1">
              <a:rPr lang="en-US" smtClean="0"/>
              <a:t>10/27/2021</a:t>
            </a:fld>
            <a:endParaRPr lang="en-US"/>
          </a:p>
        </p:txBody>
      </p:sp>
      <p:sp>
        <p:nvSpPr>
          <p:cNvPr id="5" name="Slide Number Placeholder 4">
            <a:extLst>
              <a:ext uri="{FF2B5EF4-FFF2-40B4-BE49-F238E27FC236}">
                <a16:creationId xmlns:a16="http://schemas.microsoft.com/office/drawing/2014/main" id="{0FB2E9B1-67FD-4F2A-A31F-8C827E19B026}"/>
              </a:ext>
            </a:extLst>
          </p:cNvPr>
          <p:cNvSpPr>
            <a:spLocks noGrp="1"/>
          </p:cNvSpPr>
          <p:nvPr>
            <p:ph type="sldNum" sz="quarter" idx="12"/>
          </p:nvPr>
        </p:nvSpPr>
        <p:spPr/>
        <p:txBody>
          <a:bodyPr/>
          <a:lstStyle/>
          <a:p>
            <a:fld id="{748ED0D2-1C8A-45C8-9F12-61BDD76D91DC}" type="slidenum">
              <a:rPr lang="en-US" smtClean="0"/>
              <a:t>9</a:t>
            </a:fld>
            <a:endParaRPr lang="en-US"/>
          </a:p>
        </p:txBody>
      </p:sp>
    </p:spTree>
    <p:extLst>
      <p:ext uri="{BB962C8B-B14F-4D97-AF65-F5344CB8AC3E}">
        <p14:creationId xmlns:p14="http://schemas.microsoft.com/office/powerpoint/2010/main" val="4023857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890</TotalTime>
  <Words>4396</Words>
  <Application>Microsoft Office PowerPoint</Application>
  <PresentationFormat>Widescreen</PresentationFormat>
  <Paragraphs>319</Paragraphs>
  <Slides>46</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Century Gothic</vt:lpstr>
      <vt:lpstr>Open Sans</vt:lpstr>
      <vt:lpstr>Wingdings</vt:lpstr>
      <vt:lpstr>Wingdings 3</vt:lpstr>
      <vt:lpstr>Ion</vt:lpstr>
      <vt:lpstr>Covenants, Representations, and Warranties</vt:lpstr>
      <vt:lpstr>What’s the Difference?  And Why Should You Care?</vt:lpstr>
      <vt:lpstr>Covenant</vt:lpstr>
      <vt:lpstr>Representation</vt:lpstr>
      <vt:lpstr>Warranty</vt:lpstr>
      <vt:lpstr>Representations vs Warranties</vt:lpstr>
      <vt:lpstr>The difference matters because:</vt:lpstr>
      <vt:lpstr>Drafting Clear and Concise Representations and Covenants</vt:lpstr>
      <vt:lpstr>Representations</vt:lpstr>
      <vt:lpstr>Adding Knowledge Qualifiers:</vt:lpstr>
      <vt:lpstr>Adding Reasonableness Standard:</vt:lpstr>
      <vt:lpstr>Adding Materiality Requirements</vt:lpstr>
      <vt:lpstr>Covenants</vt:lpstr>
      <vt:lpstr>General Tips for Limiting the Scope and Effect:</vt:lpstr>
      <vt:lpstr>Covenants</vt:lpstr>
      <vt:lpstr>Focus on Proving Legitimate Business Interest</vt:lpstr>
      <vt:lpstr>Things to Avoid</vt:lpstr>
      <vt:lpstr>Choice of Law and Forum Selection</vt:lpstr>
      <vt:lpstr>Covenants</vt:lpstr>
      <vt:lpstr>Affirmative Covenants</vt:lpstr>
      <vt:lpstr>Affirmative Covenants- Compliance</vt:lpstr>
      <vt:lpstr>Affirmative Covenants- Accounting Records</vt:lpstr>
      <vt:lpstr>Affirmative Covenants- Litigation</vt:lpstr>
      <vt:lpstr>Affirmative Covenants-  Change in Management</vt:lpstr>
      <vt:lpstr>Negative Covenants</vt:lpstr>
      <vt:lpstr>Negative Covenants- Dividends</vt:lpstr>
      <vt:lpstr>Negative Covenants- Merge/Consolidate</vt:lpstr>
      <vt:lpstr>Negative Covenants- Loans/Advances/Investments</vt:lpstr>
      <vt:lpstr>Negative Covenants- Pledge of Assets</vt:lpstr>
      <vt:lpstr>Drafting Clear and Concise Express Warranties</vt:lpstr>
      <vt:lpstr>Express Warranties- Definition</vt:lpstr>
      <vt:lpstr>“The sane course is to discard the word [warranty] from one’s thinking”</vt:lpstr>
      <vt:lpstr>PowerPoint Presentation</vt:lpstr>
      <vt:lpstr>What about “represents and warrants”?</vt:lpstr>
      <vt:lpstr>Considerations when Drafting Express Warranties</vt:lpstr>
      <vt:lpstr>Puffery</vt:lpstr>
      <vt:lpstr>Conditions Invalidating Warranty</vt:lpstr>
      <vt:lpstr>Remedy Restrictions- Duration and Method</vt:lpstr>
      <vt:lpstr>Disclaiming Warranties and UCC Tips</vt:lpstr>
      <vt:lpstr>What does it mean to disclaim a warranty?</vt:lpstr>
      <vt:lpstr>Do NOT try to disclaim express warranties</vt:lpstr>
      <vt:lpstr>Disclaiming Implied Warranties</vt:lpstr>
      <vt:lpstr>Disclaiming Implied Warranties- Examples</vt:lpstr>
      <vt:lpstr>Disclaiming Implied Warranties- Exceptions</vt:lpstr>
      <vt:lpstr>Is the UCC actually uniform?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 Representations, and Warranties</dc:title>
  <dc:creator>Intern</dc:creator>
  <cp:lastModifiedBy>Robert Eckard</cp:lastModifiedBy>
  <cp:revision>82</cp:revision>
  <cp:lastPrinted>2021-10-27T23:40:58Z</cp:lastPrinted>
  <dcterms:created xsi:type="dcterms:W3CDTF">2021-10-13T13:08:45Z</dcterms:created>
  <dcterms:modified xsi:type="dcterms:W3CDTF">2021-10-27T23:41:53Z</dcterms:modified>
</cp:coreProperties>
</file>