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380" r:id="rId3"/>
    <p:sldId id="342" r:id="rId4"/>
    <p:sldId id="382" r:id="rId5"/>
    <p:sldId id="391" r:id="rId6"/>
    <p:sldId id="392" r:id="rId7"/>
    <p:sldId id="393" r:id="rId8"/>
    <p:sldId id="384" r:id="rId9"/>
    <p:sldId id="394" r:id="rId10"/>
    <p:sldId id="395" r:id="rId11"/>
    <p:sldId id="410" r:id="rId12"/>
    <p:sldId id="385" r:id="rId13"/>
    <p:sldId id="396" r:id="rId14"/>
    <p:sldId id="387"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389" r:id="rId28"/>
    <p:sldId id="388" r:id="rId29"/>
    <p:sldId id="414" r:id="rId30"/>
    <p:sldId id="415" r:id="rId31"/>
    <p:sldId id="416" r:id="rId32"/>
    <p:sldId id="417" r:id="rId33"/>
    <p:sldId id="418" r:id="rId34"/>
    <p:sldId id="419" r:id="rId35"/>
    <p:sldId id="411" r:id="rId36"/>
    <p:sldId id="413" r:id="rId37"/>
    <p:sldId id="412" r:id="rId38"/>
    <p:sldId id="38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6" d="100"/>
          <a:sy n="106" d="100"/>
        </p:scale>
        <p:origin x="12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8CF99-7F21-4AA5-8248-361E8E226BB6}"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626CE-7425-4224-BDDF-FCB71B69B2CB}" type="slidenum">
              <a:rPr lang="en-US" smtClean="0"/>
              <a:t>‹#›</a:t>
            </a:fld>
            <a:endParaRPr lang="en-US"/>
          </a:p>
        </p:txBody>
      </p:sp>
    </p:spTree>
    <p:extLst>
      <p:ext uri="{BB962C8B-B14F-4D97-AF65-F5344CB8AC3E}">
        <p14:creationId xmlns:p14="http://schemas.microsoft.com/office/powerpoint/2010/main" val="415272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DBED6D6-6216-4763-85A1-70E2FF138279}" type="datetime1">
              <a:rPr lang="en-US" smtClean="0"/>
              <a:t>2/15/2022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8FF1E0-085F-46C6-9E41-B7513850FAEC}"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632551-A38C-475E-B988-FF436F626528}"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C88DD3-521E-4852-A6D3-1D884FDF25DA}"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E259C3-A26C-44E5-B37C-F28231E32275}"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73D67DD-7C6C-41A3-AB30-FE3C128AABBC}" type="datetime1">
              <a:rPr lang="en-US" smtClean="0"/>
              <a:t>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890815C-7DDE-4953-B7CC-B0210E736922}" type="datetime1">
              <a:rPr lang="en-US" smtClean="0"/>
              <a:t>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28BB40-FE55-4F20-B845-F81398EA90FF}" type="datetime1">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D8149F-3DEA-4F24-B729-B99B3DC7A857}" type="datetime1">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98087-0A3C-40F3-BD3B-E945DEB718F8}" type="datetime1">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02504E-9B5A-4F98-8E64-0DC2AD25BAA9}" type="datetime1">
              <a:rPr lang="en-US" smtClean="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0A73A6-623D-4885-A44C-AE3F12A3A4E1}"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D2B3C4-B2AC-43A4-942D-FF18F8CFF6E8}" type="datetime1">
              <a:rPr lang="en-US" smtClean="0"/>
              <a:t>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B060E-7B59-4355-A1E2-779092A09C4F}" type="datetime1">
              <a:rPr lang="en-US" smtClean="0"/>
              <a:t>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87519-3886-4511-BC17-0B80DB907F9B}" type="datetime1">
              <a:rPr lang="en-US" smtClean="0"/>
              <a:t>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62F3E1-D33F-4A21-9F59-8D64D5DC2BD7}"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3811F6-20F3-47AC-97EA-7088E7389273}" type="datetime1">
              <a:rPr lang="en-US" smtClean="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F475E65-063D-4E47-84BF-FCF122FBCDA7}" type="datetime1">
              <a:rPr lang="en-US" smtClean="0"/>
              <a:t>2/15/2022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mailto:Robert@RobertEckardlaw.com" TargetMode="External"/><Relationship Id="rId1" Type="http://schemas.openxmlformats.org/officeDocument/2006/relationships/slideLayout" Target="../slideLayouts/slideLayout1.xml"/><Relationship Id="rId4" Type="http://schemas.openxmlformats.org/officeDocument/2006/relationships/image" Target="../media/image4.jfif"/></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7100" y="519296"/>
            <a:ext cx="8938114" cy="2274947"/>
          </a:xfrm>
        </p:spPr>
        <p:txBody>
          <a:bodyPr>
            <a:normAutofit fontScale="90000"/>
          </a:bodyPr>
          <a:lstStyle/>
          <a:p>
            <a:pPr algn="ctr"/>
            <a:br>
              <a:rPr lang="en-US" sz="3100" dirty="0">
                <a:solidFill>
                  <a:schemeClr val="bg1"/>
                </a:solidFill>
                <a:effectLst>
                  <a:outerShdw blurRad="50800" dist="38100" dir="18900000" algn="bl" rotWithShape="0">
                    <a:prstClr val="black">
                      <a:alpha val="40000"/>
                    </a:prstClr>
                  </a:outerShdw>
                </a:effectLst>
                <a:latin typeface="Arial" panose="020B0604020202020204" pitchFamily="34" charset="0"/>
                <a:cs typeface="Arial" panose="020B0604020202020204" pitchFamily="34" charset="0"/>
              </a:rPr>
            </a:br>
            <a:r>
              <a:rPr lang="en-US" sz="3600" b="1" dirty="0">
                <a:solidFill>
                  <a:schemeClr val="bg1"/>
                </a:solidFill>
                <a:effectLst>
                  <a:outerShdw blurRad="50800" dist="38100" dir="18900000" algn="bl" rotWithShape="0">
                    <a:prstClr val="black">
                      <a:alpha val="40000"/>
                    </a:prstClr>
                  </a:outerShdw>
                </a:effectLst>
                <a:highlight>
                  <a:srgbClr val="FF0000"/>
                </a:highlight>
                <a:latin typeface="Arial" panose="020B0604020202020204" pitchFamily="34" charset="0"/>
                <a:cs typeface="Arial" panose="020B0604020202020204" pitchFamily="34" charset="0"/>
              </a:rPr>
              <a:t>Practicing international </a:t>
            </a:r>
            <a:br>
              <a:rPr lang="en-US" sz="3600" b="1" dirty="0">
                <a:solidFill>
                  <a:schemeClr val="bg1"/>
                </a:solidFill>
                <a:effectLst>
                  <a:outerShdw blurRad="50800" dist="38100" dir="18900000" algn="bl" rotWithShape="0">
                    <a:prstClr val="black">
                      <a:alpha val="40000"/>
                    </a:prstClr>
                  </a:outerShdw>
                </a:effectLst>
                <a:highlight>
                  <a:srgbClr val="FF0000"/>
                </a:highlight>
                <a:latin typeface="Arial" panose="020B0604020202020204" pitchFamily="34" charset="0"/>
                <a:cs typeface="Arial" panose="020B0604020202020204" pitchFamily="34" charset="0"/>
              </a:rPr>
            </a:br>
            <a:r>
              <a:rPr lang="en-US" sz="3600" b="1" dirty="0">
                <a:solidFill>
                  <a:schemeClr val="bg1"/>
                </a:solidFill>
                <a:effectLst>
                  <a:outerShdw blurRad="50800" dist="38100" dir="18900000" algn="bl" rotWithShape="0">
                    <a:prstClr val="black">
                      <a:alpha val="40000"/>
                    </a:prstClr>
                  </a:outerShdw>
                </a:effectLst>
                <a:highlight>
                  <a:srgbClr val="FF0000"/>
                </a:highlight>
                <a:latin typeface="Arial" panose="020B0604020202020204" pitchFamily="34" charset="0"/>
                <a:cs typeface="Arial" panose="020B0604020202020204" pitchFamily="34" charset="0"/>
              </a:rPr>
              <a:t>criminal law</a:t>
            </a:r>
            <a:br>
              <a:rPr lang="en-US" sz="3600" b="1" dirty="0">
                <a:effectLst>
                  <a:outerShdw blurRad="50800" dist="38100" dir="18900000" algn="bl" rotWithShape="0">
                    <a:prstClr val="black">
                      <a:alpha val="40000"/>
                    </a:prstClr>
                  </a:outerShdw>
                </a:effectLst>
                <a:highlight>
                  <a:srgbClr val="FF0000"/>
                </a:highlight>
              </a:rPr>
            </a:br>
            <a:r>
              <a:rPr lang="en-US" sz="2200" b="1" dirty="0">
                <a:effectLst>
                  <a:outerShdw blurRad="50800" dist="38100" dir="18900000" algn="bl" rotWithShape="0">
                    <a:prstClr val="black">
                      <a:alpha val="40000"/>
                    </a:prstClr>
                  </a:outerShdw>
                </a:effectLst>
              </a:rPr>
              <a:t>February 2022</a:t>
            </a:r>
            <a:br>
              <a:rPr lang="en-US" sz="2200" b="1" dirty="0">
                <a:effectLst>
                  <a:outerShdw blurRad="50800" dist="38100" dir="18900000" algn="bl" rotWithShape="0">
                    <a:prstClr val="black">
                      <a:alpha val="40000"/>
                    </a:prstClr>
                  </a:outerShdw>
                </a:effectLst>
              </a:rPr>
            </a:br>
            <a:r>
              <a:rPr lang="en-US" sz="2200" b="1" dirty="0">
                <a:effectLst>
                  <a:outerShdw blurRad="50800" dist="38100" dir="18900000" algn="bl" rotWithShape="0">
                    <a:prstClr val="black">
                      <a:alpha val="40000"/>
                    </a:prstClr>
                  </a:outerShdw>
                </a:effectLst>
                <a:highlight>
                  <a:srgbClr val="008000"/>
                </a:highlight>
              </a:rPr>
              <a:t>Stetson University College of Law Presentation</a:t>
            </a:r>
            <a:br>
              <a:rPr lang="en-US" sz="8000" dirty="0">
                <a:effectLst>
                  <a:outerShdw blurRad="50800" dist="38100" dir="18900000" algn="bl" rotWithShape="0">
                    <a:prstClr val="black">
                      <a:alpha val="40000"/>
                    </a:prstClr>
                  </a:outerShdw>
                </a:effectLst>
              </a:rPr>
            </a:br>
            <a:br>
              <a:rPr lang="en-US" dirty="0">
                <a:effectLst>
                  <a:outerShdw blurRad="50800" dist="38100" dir="18900000" algn="bl" rotWithShape="0">
                    <a:prstClr val="black">
                      <a:alpha val="40000"/>
                    </a:prstClr>
                  </a:outerShdw>
                </a:effectLst>
              </a:rPr>
            </a:br>
            <a:r>
              <a:rPr lang="en-US" dirty="0"/>
              <a:t>	</a:t>
            </a:r>
          </a:p>
        </p:txBody>
      </p:sp>
      <p:sp>
        <p:nvSpPr>
          <p:cNvPr id="3" name="Subtitle 2"/>
          <p:cNvSpPr>
            <a:spLocks noGrp="1"/>
          </p:cNvSpPr>
          <p:nvPr>
            <p:ph type="subTitle" idx="1"/>
          </p:nvPr>
        </p:nvSpPr>
        <p:spPr>
          <a:xfrm>
            <a:off x="2266215" y="4754749"/>
            <a:ext cx="8791575" cy="1583955"/>
          </a:xfrm>
        </p:spPr>
        <p:txBody>
          <a:bodyPr>
            <a:noAutofit/>
          </a:bodyPr>
          <a:lstStyle/>
          <a:p>
            <a:pPr algn="ctr">
              <a:spcBef>
                <a:spcPts val="0"/>
              </a:spcBef>
            </a:pPr>
            <a:r>
              <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Law Office of Robert Eckard &amp; Associates, P.A.</a:t>
            </a:r>
          </a:p>
          <a:p>
            <a:pPr algn="ctr">
              <a:spcBef>
                <a:spcPts val="0"/>
              </a:spcBef>
            </a:pPr>
            <a:r>
              <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Robert D. Eckard, Esq.</a:t>
            </a:r>
          </a:p>
          <a:p>
            <a:pPr algn="ctr">
              <a:spcBef>
                <a:spcPts val="0"/>
              </a:spcBef>
            </a:pPr>
            <a:r>
              <a:rPr lang="en-US" sz="12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Florida Board Certified Business Litigation Attorney </a:t>
            </a:r>
          </a:p>
          <a:p>
            <a:pPr algn="ctr">
              <a:spcBef>
                <a:spcPts val="0"/>
              </a:spcBef>
            </a:pPr>
            <a:r>
              <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Palm Harbor, Florida</a:t>
            </a:r>
          </a:p>
          <a:p>
            <a:pPr algn="ctr">
              <a:spcBef>
                <a:spcPts val="0"/>
              </a:spcBef>
            </a:pPr>
            <a:r>
              <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Telephone: (727)772-1941</a:t>
            </a:r>
          </a:p>
          <a:p>
            <a:pPr algn="ctr">
              <a:spcBef>
                <a:spcPts val="0"/>
              </a:spcBef>
            </a:pPr>
            <a:r>
              <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t>
            </a:r>
            <a:r>
              <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Robert@RobertEckardlaw.com</a:t>
            </a:r>
            <a:endPar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spcBef>
                <a:spcPts val="0"/>
              </a:spcBef>
            </a:pPr>
            <a:r>
              <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WWW.RobertEckardLaw.com</a:t>
            </a:r>
          </a:p>
        </p:txBody>
      </p:sp>
      <p:pic>
        <p:nvPicPr>
          <p:cNvPr id="6" name="Picture 5"/>
          <p:cNvPicPr>
            <a:picLocks noChangeAspect="1"/>
          </p:cNvPicPr>
          <p:nvPr/>
        </p:nvPicPr>
        <p:blipFill>
          <a:blip r:embed="rId3" cstate="print">
            <a:duotone>
              <a:prstClr val="black"/>
              <a:srgbClr val="003300">
                <a:tint val="45000"/>
                <a:satMod val="400000"/>
              </a:srgbClr>
            </a:duotone>
            <a:extLst>
              <a:ext uri="{28A0092B-C50C-407E-A947-70E740481C1C}">
                <a14:useLocalDpi xmlns:a14="http://schemas.microsoft.com/office/drawing/2010/main" val="0"/>
              </a:ext>
            </a:extLst>
          </a:blip>
          <a:stretch>
            <a:fillRect/>
          </a:stretch>
        </p:blipFill>
        <p:spPr>
          <a:xfrm>
            <a:off x="9277471" y="3987435"/>
            <a:ext cx="2589211" cy="2589211"/>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pic>
        <p:nvPicPr>
          <p:cNvPr id="8" name="Picture 7" descr="Text&#10;&#10;Description automatically generated">
            <a:extLst>
              <a:ext uri="{FF2B5EF4-FFF2-40B4-BE49-F238E27FC236}">
                <a16:creationId xmlns:a16="http://schemas.microsoft.com/office/drawing/2014/main" id="{175D27EB-1115-488E-BBDA-5227F81E74F8}"/>
              </a:ext>
            </a:extLst>
          </p:cNvPr>
          <p:cNvPicPr>
            <a:picLocks noChangeAspect="1"/>
          </p:cNvPicPr>
          <p:nvPr/>
        </p:nvPicPr>
        <p:blipFill>
          <a:blip r:embed="rId4"/>
          <a:stretch>
            <a:fillRect/>
          </a:stretch>
        </p:blipFill>
        <p:spPr>
          <a:xfrm>
            <a:off x="4590472" y="1849441"/>
            <a:ext cx="4156364" cy="2589210"/>
          </a:xfrm>
          <a:prstGeom prst="rect">
            <a:avLst/>
          </a:prstGeom>
        </p:spPr>
      </p:pic>
    </p:spTree>
    <p:extLst>
      <p:ext uri="{BB962C8B-B14F-4D97-AF65-F5344CB8AC3E}">
        <p14:creationId xmlns:p14="http://schemas.microsoft.com/office/powerpoint/2010/main" val="2050475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6A30-9240-49C5-9BE2-58C9F3108D3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29E19C8-C7E1-4E00-A97B-33730A19A1E4}"/>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5" name="Picture 4">
            <a:extLst>
              <a:ext uri="{FF2B5EF4-FFF2-40B4-BE49-F238E27FC236}">
                <a16:creationId xmlns:a16="http://schemas.microsoft.com/office/drawing/2014/main" id="{1DCF2CC6-7440-407B-B84E-224935BCE4E3}"/>
              </a:ext>
            </a:extLst>
          </p:cNvPr>
          <p:cNvPicPr>
            <a:picLocks noChangeAspect="1"/>
          </p:cNvPicPr>
          <p:nvPr/>
        </p:nvPicPr>
        <p:blipFill>
          <a:blip r:embed="rId2"/>
          <a:stretch>
            <a:fillRect/>
          </a:stretch>
        </p:blipFill>
        <p:spPr>
          <a:xfrm>
            <a:off x="1208014" y="809180"/>
            <a:ext cx="9739619" cy="5239640"/>
          </a:xfrm>
          <a:prstGeom prst="rect">
            <a:avLst/>
          </a:prstGeom>
        </p:spPr>
      </p:pic>
    </p:spTree>
    <p:extLst>
      <p:ext uri="{BB962C8B-B14F-4D97-AF65-F5344CB8AC3E}">
        <p14:creationId xmlns:p14="http://schemas.microsoft.com/office/powerpoint/2010/main" val="424165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Circumstantial evidence</a:t>
            </a:r>
          </a:p>
        </p:txBody>
      </p:sp>
      <p:pic>
        <p:nvPicPr>
          <p:cNvPr id="5" name="Content Placeholder 4"/>
          <p:cNvPicPr>
            <a:picLocks noGrp="1" noChangeAspect="1"/>
          </p:cNvPicPr>
          <p:nvPr>
            <p:ph idx="1"/>
          </p:nvPr>
        </p:nvPicPr>
        <p:blipFill>
          <a:blip r:embed="rId2"/>
          <a:stretch>
            <a:fillRect/>
          </a:stretch>
        </p:blipFill>
        <p:spPr>
          <a:xfrm>
            <a:off x="3747003" y="1837531"/>
            <a:ext cx="4895850" cy="4305300"/>
          </a:xfrm>
        </p:spPr>
      </p:pic>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78752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United States Federal Indictment</a:t>
            </a:r>
            <a:br>
              <a:rPr lang="en-US" sz="3600" b="1" dirty="0">
                <a:latin typeface="Arial" panose="020B0604020202020204" pitchFamily="34" charset="0"/>
                <a:cs typeface="Arial" panose="020B0604020202020204" pitchFamily="34" charset="0"/>
              </a:rPr>
            </a:br>
            <a:r>
              <a:rPr lang="en-US" sz="3600" b="1" i="1" dirty="0">
                <a:latin typeface="Arial" panose="020B0604020202020204" pitchFamily="34" charset="0"/>
                <a:cs typeface="Arial" panose="020B0604020202020204" pitchFamily="34" charset="0"/>
              </a:rPr>
              <a:t>USA v Vanegas,</a:t>
            </a:r>
            <a:r>
              <a:rPr lang="en-US" sz="3600" b="1" dirty="0">
                <a:latin typeface="Arial" panose="020B0604020202020204" pitchFamily="34" charset="0"/>
                <a:cs typeface="Arial" panose="020B0604020202020204" pitchFamily="34" charset="0"/>
              </a:rPr>
              <a:t> SD TX</a:t>
            </a:r>
            <a:br>
              <a:rPr lang="en-US" sz="3600" b="1" dirty="0">
                <a:latin typeface="Arial" panose="020B0604020202020204" pitchFamily="34" charset="0"/>
                <a:cs typeface="Arial" panose="020B0604020202020204" pitchFamily="34" charset="0"/>
              </a:rPr>
            </a:br>
            <a:r>
              <a:rPr lang="en-US" sz="3600" b="1" dirty="0">
                <a:highlight>
                  <a:srgbClr val="FF0000"/>
                </a:highlight>
                <a:latin typeface="Arial" panose="020B0604020202020204" pitchFamily="34" charset="0"/>
                <a:cs typeface="Arial" panose="020B0604020202020204" pitchFamily="34" charset="0"/>
              </a:rPr>
              <a:t>5 Count Indictment</a:t>
            </a:r>
            <a:br>
              <a:rPr lang="en-US" sz="3600" b="1" i="1" dirty="0">
                <a:latin typeface="Arial" panose="020B0604020202020204" pitchFamily="34" charset="0"/>
                <a:cs typeface="Arial" panose="020B0604020202020204" pitchFamily="34" charset="0"/>
              </a:rPr>
            </a:b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
        <p:nvSpPr>
          <p:cNvPr id="6" name="Content Placeholder 5">
            <a:extLst>
              <a:ext uri="{FF2B5EF4-FFF2-40B4-BE49-F238E27FC236}">
                <a16:creationId xmlns:a16="http://schemas.microsoft.com/office/drawing/2014/main" id="{0D71844A-35E2-400F-BF51-E39672527B22}"/>
              </a:ext>
            </a:extLst>
          </p:cNvPr>
          <p:cNvSpPr>
            <a:spLocks noGrp="1"/>
          </p:cNvSpPr>
          <p:nvPr>
            <p:ph idx="1"/>
          </p:nvPr>
        </p:nvSpPr>
        <p:spPr/>
        <p:txBody>
          <a:bodyPr/>
          <a:lstStyle/>
          <a:p>
            <a:pPr marL="0" indent="0">
              <a:buNone/>
            </a:pPr>
            <a:endParaRPr lang="en-US" dirty="0"/>
          </a:p>
        </p:txBody>
      </p:sp>
      <p:pic>
        <p:nvPicPr>
          <p:cNvPr id="3074" name="02CFBF21-0BAD-4E9A-AC82-6CCCB02B2C4A">
            <a:extLst>
              <a:ext uri="{FF2B5EF4-FFF2-40B4-BE49-F238E27FC236}">
                <a16:creationId xmlns:a16="http://schemas.microsoft.com/office/drawing/2014/main" id="{BA373E2E-7DE7-4048-B530-43E79B165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627" y="1543573"/>
            <a:ext cx="4772025" cy="505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35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67633-2C39-435F-98F0-3B9584BC1E6B}"/>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7170" name="8E8E12E7-DDC3-4E50-80A7-9A40ED637165">
            <a:extLst>
              <a:ext uri="{FF2B5EF4-FFF2-40B4-BE49-F238E27FC236}">
                <a16:creationId xmlns:a16="http://schemas.microsoft.com/office/drawing/2014/main" id="{C17A4120-84BA-4003-8397-6ED5E5BB0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620" y="1219200"/>
            <a:ext cx="788670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78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58348"/>
            <a:ext cx="9905998" cy="2306973"/>
          </a:xfrm>
        </p:spPr>
        <p:txBody>
          <a:bodyPr>
            <a:normAutofit/>
          </a:bodyPr>
          <a:lstStyle/>
          <a:p>
            <a:pPr algn="ctr"/>
            <a:r>
              <a:rPr lang="en-US" sz="3200" b="1" dirty="0">
                <a:latin typeface="Arial" panose="020B0604020202020204" pitchFamily="34" charset="0"/>
                <a:cs typeface="Arial" panose="020B0604020202020204" pitchFamily="34" charset="0"/>
              </a:rPr>
              <a:t>The typical process of how united states government get a international “target”, “fugitive”,  “defendant” here</a:t>
            </a:r>
            <a:br>
              <a:rPr lang="en-US" sz="3200" b="1" dirty="0">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(Excluding self surrender)</a:t>
            </a:r>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38129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8FB-8222-4C18-9B68-FE8292BC7E9A}"/>
              </a:ext>
            </a:extLst>
          </p:cNvPr>
          <p:cNvSpPr>
            <a:spLocks noGrp="1"/>
          </p:cNvSpPr>
          <p:nvPr>
            <p:ph type="title"/>
          </p:nvPr>
        </p:nvSpPr>
        <p:spPr>
          <a:xfrm>
            <a:off x="1141413" y="394283"/>
            <a:ext cx="9905998" cy="4823669"/>
          </a:xfrm>
        </p:spPr>
        <p:txBody>
          <a:bodyPr>
            <a:normAutofit/>
          </a:bodyPr>
          <a:lstStyle/>
          <a:p>
            <a:pPr algn="ctr"/>
            <a:r>
              <a:rPr lang="en-US" b="1" dirty="0">
                <a:solidFill>
                  <a:schemeClr val="bg2"/>
                </a:solidFill>
                <a:latin typeface="Arial" panose="020B0604020202020204" pitchFamily="34" charset="0"/>
                <a:cs typeface="Arial" panose="020B0604020202020204" pitchFamily="34" charset="0"/>
              </a:rPr>
              <a:t>INDICTMENT</a:t>
            </a:r>
            <a:br>
              <a:rPr lang="en-US" b="1" dirty="0">
                <a:solidFill>
                  <a:schemeClr val="bg2"/>
                </a:solidFill>
                <a:latin typeface="Arial" panose="020B0604020202020204" pitchFamily="34" charset="0"/>
                <a:cs typeface="Arial" panose="020B0604020202020204" pitchFamily="34" charset="0"/>
              </a:rPr>
            </a:br>
            <a:br>
              <a:rPr lang="en-US" b="1" dirty="0">
                <a:solidFill>
                  <a:schemeClr val="bg2"/>
                </a:solidFill>
                <a:latin typeface="Arial" panose="020B0604020202020204" pitchFamily="34" charset="0"/>
                <a:cs typeface="Arial" panose="020B0604020202020204" pitchFamily="34" charset="0"/>
              </a:rPr>
            </a:br>
            <a:r>
              <a:rPr lang="en-US" b="1" dirty="0">
                <a:solidFill>
                  <a:schemeClr val="bg2"/>
                </a:solidFill>
                <a:latin typeface="Arial" panose="020B0604020202020204" pitchFamily="34" charset="0"/>
                <a:cs typeface="Arial" panose="020B0604020202020204" pitchFamily="34" charset="0"/>
              </a:rPr>
              <a:t>ARREST WARRANT</a:t>
            </a:r>
            <a:br>
              <a:rPr lang="en-US" b="1" dirty="0">
                <a:solidFill>
                  <a:schemeClr val="bg2"/>
                </a:solidFill>
                <a:latin typeface="Arial" panose="020B0604020202020204" pitchFamily="34" charset="0"/>
                <a:cs typeface="Arial" panose="020B0604020202020204" pitchFamily="34" charset="0"/>
              </a:rPr>
            </a:br>
            <a:br>
              <a:rPr lang="en-US" b="1" dirty="0">
                <a:solidFill>
                  <a:schemeClr val="bg2"/>
                </a:solidFill>
                <a:latin typeface="Arial" panose="020B0604020202020204" pitchFamily="34" charset="0"/>
                <a:cs typeface="Arial" panose="020B0604020202020204" pitchFamily="34" charset="0"/>
              </a:rPr>
            </a:br>
            <a:r>
              <a:rPr lang="en-US" b="1" dirty="0">
                <a:solidFill>
                  <a:schemeClr val="bg2"/>
                </a:solidFill>
                <a:latin typeface="Arial" panose="020B0604020202020204" pitchFamily="34" charset="0"/>
                <a:cs typeface="Arial" panose="020B0604020202020204" pitchFamily="34" charset="0"/>
              </a:rPr>
              <a:t>AFFIDAVIT IN SUPPORT OF PROVISIONAL ARREST WARRANT</a:t>
            </a:r>
            <a:br>
              <a:rPr lang="en-US" b="1" dirty="0">
                <a:solidFill>
                  <a:schemeClr val="bg2"/>
                </a:solidFill>
                <a:latin typeface="Arial" panose="020B0604020202020204" pitchFamily="34" charset="0"/>
                <a:cs typeface="Arial" panose="020B0604020202020204" pitchFamily="34" charset="0"/>
              </a:rPr>
            </a:br>
            <a:br>
              <a:rPr lang="en-US" b="1" dirty="0">
                <a:solidFill>
                  <a:schemeClr val="bg2"/>
                </a:solidFill>
                <a:latin typeface="Arial" panose="020B0604020202020204" pitchFamily="34" charset="0"/>
                <a:cs typeface="Arial" panose="020B0604020202020204" pitchFamily="34" charset="0"/>
              </a:rPr>
            </a:br>
            <a:r>
              <a:rPr lang="en-US" b="1" dirty="0">
                <a:solidFill>
                  <a:schemeClr val="bg2"/>
                </a:solidFill>
                <a:latin typeface="Arial" panose="020B0604020202020204" pitchFamily="34" charset="0"/>
                <a:cs typeface="Arial" panose="020B0604020202020204" pitchFamily="34" charset="0"/>
              </a:rPr>
              <a:t>AFFIDAVIT IN SUPPORT OF EXTRADITION</a:t>
            </a:r>
          </a:p>
        </p:txBody>
      </p:sp>
      <p:sp>
        <p:nvSpPr>
          <p:cNvPr id="3" name="Slide Number Placeholder 2">
            <a:extLst>
              <a:ext uri="{FF2B5EF4-FFF2-40B4-BE49-F238E27FC236}">
                <a16:creationId xmlns:a16="http://schemas.microsoft.com/office/drawing/2014/main" id="{98F67122-4738-43A9-A9EC-EAB9F2DFBCB6}"/>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13680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7832-7C8B-4DAC-9DC9-3B8B2F50F364}"/>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1DAEF87-4799-44B7-B9BC-57DC74091260}"/>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9218" name="C41B3FB2-E496-43AD-8FDC-F7935EDD9801">
            <a:extLst>
              <a:ext uri="{FF2B5EF4-FFF2-40B4-BE49-F238E27FC236}">
                <a16:creationId xmlns:a16="http://schemas.microsoft.com/office/drawing/2014/main" id="{9ADE5E21-D583-436A-93B8-3C030888C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818" y="1143000"/>
            <a:ext cx="6899563" cy="474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7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FC01-0AA6-428C-97F2-D75C3C872C8C}"/>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Evidence in </a:t>
            </a:r>
            <a:r>
              <a:rPr lang="en-US" dirty="0" err="1">
                <a:latin typeface="Arial" panose="020B0604020202020204" pitchFamily="34" charset="0"/>
                <a:cs typeface="Arial" panose="020B0604020202020204" pitchFamily="34" charset="0"/>
              </a:rPr>
              <a:t>narco</a:t>
            </a:r>
            <a:r>
              <a:rPr lang="en-US" dirty="0">
                <a:latin typeface="Arial" panose="020B0604020202020204" pitchFamily="34" charset="0"/>
                <a:cs typeface="Arial" panose="020B0604020202020204" pitchFamily="34" charset="0"/>
              </a:rPr>
              <a:t> trafficking case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kitchen”</a:t>
            </a:r>
          </a:p>
        </p:txBody>
      </p:sp>
      <p:sp>
        <p:nvSpPr>
          <p:cNvPr id="3" name="Slide Number Placeholder 2">
            <a:extLst>
              <a:ext uri="{FF2B5EF4-FFF2-40B4-BE49-F238E27FC236}">
                <a16:creationId xmlns:a16="http://schemas.microsoft.com/office/drawing/2014/main" id="{EBA914C8-219D-4482-A67B-3CE2C46E6353}"/>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5" name="Picture 4">
            <a:extLst>
              <a:ext uri="{FF2B5EF4-FFF2-40B4-BE49-F238E27FC236}">
                <a16:creationId xmlns:a16="http://schemas.microsoft.com/office/drawing/2014/main" id="{EBB7A40E-B18D-4C3F-ACF5-A723BE397521}"/>
              </a:ext>
            </a:extLst>
          </p:cNvPr>
          <p:cNvPicPr>
            <a:picLocks noChangeAspect="1"/>
          </p:cNvPicPr>
          <p:nvPr/>
        </p:nvPicPr>
        <p:blipFill>
          <a:blip r:embed="rId2"/>
          <a:stretch>
            <a:fillRect/>
          </a:stretch>
        </p:blipFill>
        <p:spPr>
          <a:xfrm>
            <a:off x="1509827" y="2097087"/>
            <a:ext cx="8766494" cy="4259669"/>
          </a:xfrm>
          <a:prstGeom prst="rect">
            <a:avLst/>
          </a:prstGeom>
        </p:spPr>
      </p:pic>
    </p:spTree>
    <p:extLst>
      <p:ext uri="{BB962C8B-B14F-4D97-AF65-F5344CB8AC3E}">
        <p14:creationId xmlns:p14="http://schemas.microsoft.com/office/powerpoint/2010/main" val="352018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DA31-293E-4A33-8FA5-74735D60C97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9202EBA-1194-422E-A9A3-3D556F95F72E}"/>
              </a:ext>
            </a:extLst>
          </p:cNvPr>
          <p:cNvSpPr>
            <a:spLocks noGrp="1"/>
          </p:cNvSpPr>
          <p:nvPr>
            <p:ph type="sldNum" sz="quarter" idx="12"/>
          </p:nvPr>
        </p:nvSpPr>
        <p:spPr/>
        <p:txBody>
          <a:bodyPr/>
          <a:lstStyle/>
          <a:p>
            <a:fld id="{6D22F896-40B5-4ADD-8801-0D06FADFA095}" type="slidenum">
              <a:rPr lang="en-US" smtClean="0"/>
              <a:t>18</a:t>
            </a:fld>
            <a:endParaRPr lang="en-US" dirty="0"/>
          </a:p>
        </p:txBody>
      </p:sp>
      <p:pic>
        <p:nvPicPr>
          <p:cNvPr id="5" name="Picture 4" descr="A picture containing text, helmet&#10;&#10;Description automatically generated">
            <a:extLst>
              <a:ext uri="{FF2B5EF4-FFF2-40B4-BE49-F238E27FC236}">
                <a16:creationId xmlns:a16="http://schemas.microsoft.com/office/drawing/2014/main" id="{C5417439-70A8-4F1E-BAE6-9C18DB5E4BD8}"/>
              </a:ext>
            </a:extLst>
          </p:cNvPr>
          <p:cNvPicPr>
            <a:picLocks noChangeAspect="1"/>
          </p:cNvPicPr>
          <p:nvPr/>
        </p:nvPicPr>
        <p:blipFill>
          <a:blip r:embed="rId2"/>
          <a:stretch>
            <a:fillRect/>
          </a:stretch>
        </p:blipFill>
        <p:spPr>
          <a:xfrm>
            <a:off x="4167187" y="931178"/>
            <a:ext cx="3857625" cy="5044109"/>
          </a:xfrm>
          <a:prstGeom prst="rect">
            <a:avLst/>
          </a:prstGeom>
        </p:spPr>
      </p:pic>
    </p:spTree>
    <p:extLst>
      <p:ext uri="{BB962C8B-B14F-4D97-AF65-F5344CB8AC3E}">
        <p14:creationId xmlns:p14="http://schemas.microsoft.com/office/powerpoint/2010/main" val="1907361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504FF6-8FF1-4366-BB69-A96440575E44}"/>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4" name="Picture 3" descr="A picture containing outdoor, tree, grass, shade&#10;&#10;Description automatically generated">
            <a:extLst>
              <a:ext uri="{FF2B5EF4-FFF2-40B4-BE49-F238E27FC236}">
                <a16:creationId xmlns:a16="http://schemas.microsoft.com/office/drawing/2014/main" id="{503DFD98-31CA-4D8D-A417-C9229197BA5D}"/>
              </a:ext>
            </a:extLst>
          </p:cNvPr>
          <p:cNvPicPr>
            <a:picLocks noChangeAspect="1"/>
          </p:cNvPicPr>
          <p:nvPr/>
        </p:nvPicPr>
        <p:blipFill>
          <a:blip r:embed="rId2"/>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140038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5315"/>
            <a:ext cx="9905998" cy="861647"/>
          </a:xfrm>
        </p:spPr>
        <p:txBody>
          <a:bodyPr/>
          <a:lstStyle/>
          <a:p>
            <a:pPr algn="ctr"/>
            <a:r>
              <a:rPr lang="en-US" dirty="0"/>
              <a:t>About the Author-Robert D. Eckard</a:t>
            </a:r>
          </a:p>
        </p:txBody>
      </p:sp>
      <p:sp>
        <p:nvSpPr>
          <p:cNvPr id="3" name="Content Placeholder 2"/>
          <p:cNvSpPr>
            <a:spLocks noGrp="1"/>
          </p:cNvSpPr>
          <p:nvPr>
            <p:ph idx="1"/>
          </p:nvPr>
        </p:nvSpPr>
        <p:spPr>
          <a:xfrm>
            <a:off x="2524124" y="1186963"/>
            <a:ext cx="8934451" cy="5451962"/>
          </a:xfrm>
        </p:spPr>
        <p:txBody>
          <a:bodyPr>
            <a:normAutofit fontScale="55000" lnSpcReduction="20000"/>
          </a:bodyPr>
          <a:lstStyle/>
          <a:p>
            <a:r>
              <a:rPr lang="en-US" sz="2500" b="1" dirty="0">
                <a:latin typeface="Arial" panose="020B0604020202020204" pitchFamily="34" charset="0"/>
                <a:cs typeface="Arial" panose="020B0604020202020204" pitchFamily="34" charset="0"/>
              </a:rPr>
              <a:t>Rob is a native of New York and has been living in Florida for 30 years. He is the managing partner in a litigation firm he established in 2000 after leaving the State Attorneys’ Office, 6th Judicial Circuit, Florida where he prosecuted both felony and misdemeanor criminal cases. Rob is </a:t>
            </a:r>
            <a:r>
              <a:rPr lang="en-US" sz="2500" b="1" i="1" dirty="0">
                <a:latin typeface="Arial" panose="020B0604020202020204" pitchFamily="34" charset="0"/>
                <a:cs typeface="Arial" panose="020B0604020202020204" pitchFamily="34" charset="0"/>
              </a:rPr>
              <a:t>Board Certified in Business Litigation </a:t>
            </a:r>
            <a:r>
              <a:rPr lang="en-US" sz="2500" b="1" dirty="0">
                <a:latin typeface="Arial" panose="020B0604020202020204" pitchFamily="34" charset="0"/>
                <a:cs typeface="Arial" panose="020B0604020202020204" pitchFamily="34" charset="0"/>
              </a:rPr>
              <a:t>by the Florida Bar (less than 300 lawyers in the State of Florida are Board Certified in Business Litigation). Rob’s background, training and experience in both business litigation, criminal defense and as a former state prosecutor make him uniquely qualified in handling business crimes.   Rob has been elected annually by his peers as one of </a:t>
            </a:r>
            <a:r>
              <a:rPr lang="en-US" sz="2500" b="1" i="1" dirty="0">
                <a:latin typeface="Arial" panose="020B0604020202020204" pitchFamily="34" charset="0"/>
                <a:cs typeface="Arial" panose="020B0604020202020204" pitchFamily="34" charset="0"/>
              </a:rPr>
              <a:t>Florida’s Legal Elite</a:t>
            </a:r>
            <a:r>
              <a:rPr lang="en-US" sz="2500" b="1" dirty="0">
                <a:latin typeface="Arial" panose="020B0604020202020204" pitchFamily="34" charset="0"/>
                <a:cs typeface="Arial" panose="020B0604020202020204" pitchFamily="34" charset="0"/>
              </a:rPr>
              <a:t>™ in Commercial Litigation, and </a:t>
            </a:r>
            <a:r>
              <a:rPr lang="en-US" sz="2500" b="1" i="1" dirty="0">
                <a:latin typeface="Arial" panose="020B0604020202020204" pitchFamily="34" charset="0"/>
                <a:cs typeface="Arial" panose="020B0604020202020204" pitchFamily="34" charset="0"/>
              </a:rPr>
              <a:t>Super Law</a:t>
            </a:r>
            <a:r>
              <a:rPr lang="en-US" sz="2500" b="1" dirty="0">
                <a:latin typeface="Arial" panose="020B0604020202020204" pitchFamily="34" charset="0"/>
                <a:cs typeface="Arial" panose="020B0604020202020204" pitchFamily="34" charset="0"/>
              </a:rPr>
              <a:t>yers™. He is also ranked 10/10 on AVVO.com. Rob is a graduate of Stetson University College of Law (honors), has an LL.M. degree in International Law. He has been admitted to the Florida Bar, Washington, D.C.  Bar, the United States District Court for the Middle, Northern and Southern Districts of Florida, the 11</a:t>
            </a:r>
            <a:r>
              <a:rPr lang="en-US" sz="2500" b="1" baseline="30000" dirty="0">
                <a:latin typeface="Arial" panose="020B0604020202020204" pitchFamily="34" charset="0"/>
                <a:cs typeface="Arial" panose="020B0604020202020204" pitchFamily="34" charset="0"/>
              </a:rPr>
              <a:t>th</a:t>
            </a:r>
            <a:r>
              <a:rPr lang="en-US" sz="2500" b="1" dirty="0">
                <a:latin typeface="Arial" panose="020B0604020202020204" pitchFamily="34" charset="0"/>
                <a:cs typeface="Arial" panose="020B0604020202020204" pitchFamily="34" charset="0"/>
              </a:rPr>
              <a:t> Circuit Court of Appeals, the United States Court of International Trade, the United States Supreme Court, and the United States Tax Court. Rob is a former Trustee for the Clearwater Bar Foundation and is a member of the Florida Bar Grievance Committee. He is a regular instructor at </a:t>
            </a:r>
            <a:r>
              <a:rPr lang="en-US" sz="2500" b="1" i="1" dirty="0">
                <a:latin typeface="Arial" panose="020B0604020202020204" pitchFamily="34" charset="0"/>
                <a:cs typeface="Arial" panose="020B0604020202020204" pitchFamily="34" charset="0"/>
              </a:rPr>
              <a:t>Stetson University College of Law</a:t>
            </a:r>
            <a:r>
              <a:rPr lang="en-US" sz="2500" b="1" dirty="0">
                <a:latin typeface="Arial" panose="020B0604020202020204" pitchFamily="34" charset="0"/>
                <a:cs typeface="Arial" panose="020B0604020202020204" pitchFamily="34" charset="0"/>
              </a:rPr>
              <a:t>. Rob has also been admitted to practice law </a:t>
            </a:r>
            <a:r>
              <a:rPr lang="en-US" sz="2500" b="1" i="1" dirty="0">
                <a:latin typeface="Arial" panose="020B0604020202020204" pitchFamily="34" charset="0"/>
                <a:cs typeface="Arial" panose="020B0604020202020204" pitchFamily="34" charset="0"/>
              </a:rPr>
              <a:t>pro hac vice</a:t>
            </a:r>
            <a:r>
              <a:rPr lang="en-US" sz="2500" b="1" dirty="0">
                <a:latin typeface="Arial" panose="020B0604020202020204" pitchFamily="34" charset="0"/>
                <a:cs typeface="Arial" panose="020B0604020202020204" pitchFamily="34" charset="0"/>
              </a:rPr>
              <a:t> in the State of California, the Eastern District of New York Federal Court (Brooklyn), The Southern District of New York (Manhattan), New York State Supreme Court (Manhattan Division), Eastern District of Pennsylvania Federal Court (Philadelphia), The District of Massachusetts (Boston), the Western District of Kentucky (Louisville) as well as others. Rob has handled many parallel cases involving the United States Department of Justice and the United States Securities and Exchange Commission.</a:t>
            </a:r>
          </a:p>
          <a:p>
            <a:r>
              <a:rPr lang="en-US" sz="2500" b="1" dirty="0">
                <a:latin typeface="Arial" panose="020B0604020202020204" pitchFamily="34" charset="0"/>
                <a:cs typeface="Arial" panose="020B0604020202020204" pitchFamily="34" charset="0"/>
              </a:rPr>
              <a:t>Rob has handled international criminal cases including- International Narco-Trafficking, Visa Fraud, Murder and Conspiracy to Murder United States National as well as other offenses. </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007" y="1332296"/>
            <a:ext cx="2065856" cy="310461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87739" y="4721469"/>
            <a:ext cx="1045029" cy="1354015"/>
          </a:xfrm>
          <a:prstGeom prst="rect">
            <a:avLst/>
          </a:prstGeom>
          <a:noFill/>
          <a:ln>
            <a:noFill/>
          </a:ln>
        </p:spPr>
      </p:pic>
    </p:spTree>
    <p:extLst>
      <p:ext uri="{BB962C8B-B14F-4D97-AF65-F5344CB8AC3E}">
        <p14:creationId xmlns:p14="http://schemas.microsoft.com/office/powerpoint/2010/main" val="334855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351E91-6EDB-4010-B512-73D0A5E938F2}"/>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4" name="Picture 3" descr="A picture containing handcart&#10;&#10;Description automatically generated">
            <a:extLst>
              <a:ext uri="{FF2B5EF4-FFF2-40B4-BE49-F238E27FC236}">
                <a16:creationId xmlns:a16="http://schemas.microsoft.com/office/drawing/2014/main" id="{F3554E47-B278-4D61-9B6B-9D3AB6F45566}"/>
              </a:ext>
            </a:extLst>
          </p:cNvPr>
          <p:cNvPicPr>
            <a:picLocks noChangeAspect="1"/>
          </p:cNvPicPr>
          <p:nvPr/>
        </p:nvPicPr>
        <p:blipFill>
          <a:blip r:embed="rId2"/>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3699007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11F3AD-A5D3-43DC-9759-213870B0E210}"/>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4" name="Picture 3" descr="A picture containing ground, outdoor, person, stone&#10;&#10;Description automatically generated">
            <a:extLst>
              <a:ext uri="{FF2B5EF4-FFF2-40B4-BE49-F238E27FC236}">
                <a16:creationId xmlns:a16="http://schemas.microsoft.com/office/drawing/2014/main" id="{9B288EBD-F9F8-4244-9DC5-79138D74F5DA}"/>
              </a:ext>
            </a:extLst>
          </p:cNvPr>
          <p:cNvPicPr>
            <a:picLocks noChangeAspect="1"/>
          </p:cNvPicPr>
          <p:nvPr/>
        </p:nvPicPr>
        <p:blipFill>
          <a:blip r:embed="rId2"/>
          <a:stretch>
            <a:fillRect/>
          </a:stretch>
        </p:blipFill>
        <p:spPr>
          <a:xfrm>
            <a:off x="4167187" y="210531"/>
            <a:ext cx="3857625" cy="6037868"/>
          </a:xfrm>
          <a:prstGeom prst="rect">
            <a:avLst/>
          </a:prstGeom>
        </p:spPr>
      </p:pic>
    </p:spTree>
    <p:extLst>
      <p:ext uri="{BB962C8B-B14F-4D97-AF65-F5344CB8AC3E}">
        <p14:creationId xmlns:p14="http://schemas.microsoft.com/office/powerpoint/2010/main" val="111174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8199AE-3084-4C77-9D26-4C7E55A05667}"/>
              </a:ext>
            </a:extLst>
          </p:cNvPr>
          <p:cNvSpPr>
            <a:spLocks noGrp="1"/>
          </p:cNvSpPr>
          <p:nvPr>
            <p:ph type="sldNum" sz="quarter" idx="12"/>
          </p:nvPr>
        </p:nvSpPr>
        <p:spPr/>
        <p:txBody>
          <a:bodyPr/>
          <a:lstStyle/>
          <a:p>
            <a:fld id="{6D22F896-40B5-4ADD-8801-0D06FADFA095}" type="slidenum">
              <a:rPr lang="en-US" smtClean="0"/>
              <a:t>22</a:t>
            </a:fld>
            <a:endParaRPr lang="en-US" dirty="0"/>
          </a:p>
        </p:txBody>
      </p:sp>
      <p:pic>
        <p:nvPicPr>
          <p:cNvPr id="4" name="Picture 3" descr="A picture containing text, blue, plastic, case&#10;&#10;Description automatically generated">
            <a:extLst>
              <a:ext uri="{FF2B5EF4-FFF2-40B4-BE49-F238E27FC236}">
                <a16:creationId xmlns:a16="http://schemas.microsoft.com/office/drawing/2014/main" id="{3D09F7BC-5D6B-4BF0-8428-DA8C729E9CAD}"/>
              </a:ext>
            </a:extLst>
          </p:cNvPr>
          <p:cNvPicPr>
            <a:picLocks noChangeAspect="1"/>
          </p:cNvPicPr>
          <p:nvPr/>
        </p:nvPicPr>
        <p:blipFill>
          <a:blip r:embed="rId2"/>
          <a:stretch>
            <a:fillRect/>
          </a:stretch>
        </p:blipFill>
        <p:spPr>
          <a:xfrm>
            <a:off x="4167187" y="707010"/>
            <a:ext cx="3857625" cy="6150990"/>
          </a:xfrm>
          <a:prstGeom prst="rect">
            <a:avLst/>
          </a:prstGeom>
        </p:spPr>
      </p:pic>
    </p:spTree>
    <p:extLst>
      <p:ext uri="{BB962C8B-B14F-4D97-AF65-F5344CB8AC3E}">
        <p14:creationId xmlns:p14="http://schemas.microsoft.com/office/powerpoint/2010/main" val="555667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2B9ECB-FBE8-4E94-BA7F-4D1BA8ED6B2E}"/>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4" name="Picture 3" descr="A picture containing tree, outdoor, plant, stone&#10;&#10;Description automatically generated">
            <a:extLst>
              <a:ext uri="{FF2B5EF4-FFF2-40B4-BE49-F238E27FC236}">
                <a16:creationId xmlns:a16="http://schemas.microsoft.com/office/drawing/2014/main" id="{131573AF-2985-4D91-8424-8D3172907BC7}"/>
              </a:ext>
            </a:extLst>
          </p:cNvPr>
          <p:cNvPicPr>
            <a:picLocks noChangeAspect="1"/>
          </p:cNvPicPr>
          <p:nvPr/>
        </p:nvPicPr>
        <p:blipFill>
          <a:blip r:embed="rId2"/>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640303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6C5B-483F-4124-A775-04F304719BEB}"/>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5.k1.1 </a:t>
            </a:r>
            <a:r>
              <a:rPr lang="en-US" b="1" dirty="0" err="1">
                <a:latin typeface="Arial" panose="020B0604020202020204" pitchFamily="34" charset="0"/>
                <a:cs typeface="Arial" panose="020B0604020202020204" pitchFamily="34" charset="0"/>
              </a:rPr>
              <a:t>cOOPERATION</a:t>
            </a:r>
            <a:endParaRPr lang="en-US"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CD2D179-2A30-434B-BDCB-C1278EF3F1AE}"/>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5" name="Picture 4" descr="A picture containing text&#10;&#10;Description automatically generated">
            <a:extLst>
              <a:ext uri="{FF2B5EF4-FFF2-40B4-BE49-F238E27FC236}">
                <a16:creationId xmlns:a16="http://schemas.microsoft.com/office/drawing/2014/main" id="{65A14485-5ABF-4431-B7CD-41360590A934}"/>
              </a:ext>
            </a:extLst>
          </p:cNvPr>
          <p:cNvPicPr>
            <a:picLocks noChangeAspect="1"/>
          </p:cNvPicPr>
          <p:nvPr/>
        </p:nvPicPr>
        <p:blipFill>
          <a:blip r:embed="rId2"/>
          <a:stretch>
            <a:fillRect/>
          </a:stretch>
        </p:blipFill>
        <p:spPr>
          <a:xfrm>
            <a:off x="763571" y="1838226"/>
            <a:ext cx="10914422" cy="4600281"/>
          </a:xfrm>
          <a:prstGeom prst="rect">
            <a:avLst/>
          </a:prstGeom>
        </p:spPr>
      </p:pic>
    </p:spTree>
    <p:extLst>
      <p:ext uri="{BB962C8B-B14F-4D97-AF65-F5344CB8AC3E}">
        <p14:creationId xmlns:p14="http://schemas.microsoft.com/office/powerpoint/2010/main" val="1895935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BC8A-2A77-4706-8057-BC6B47748526}"/>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71608821-5FA5-4FD2-B011-C6D6CFEDB7EB}"/>
              </a:ext>
            </a:extLst>
          </p:cNvPr>
          <p:cNvSpPr>
            <a:spLocks noGrp="1"/>
          </p:cNvSpPr>
          <p:nvPr>
            <p:ph type="sldNum" sz="quarter" idx="12"/>
          </p:nvPr>
        </p:nvSpPr>
        <p:spPr/>
        <p:txBody>
          <a:bodyPr/>
          <a:lstStyle/>
          <a:p>
            <a:fld id="{6D22F896-40B5-4ADD-8801-0D06FADFA095}" type="slidenum">
              <a:rPr lang="en-US" smtClean="0"/>
              <a:t>25</a:t>
            </a:fld>
            <a:endParaRPr lang="en-US" dirty="0"/>
          </a:p>
        </p:txBody>
      </p:sp>
      <p:pic>
        <p:nvPicPr>
          <p:cNvPr id="5" name="Picture 4" descr="Graphical user interface&#10;&#10;Description automatically generated">
            <a:extLst>
              <a:ext uri="{FF2B5EF4-FFF2-40B4-BE49-F238E27FC236}">
                <a16:creationId xmlns:a16="http://schemas.microsoft.com/office/drawing/2014/main" id="{F0B28AF6-9710-44F1-96B0-7B8B9A744673}"/>
              </a:ext>
            </a:extLst>
          </p:cNvPr>
          <p:cNvPicPr>
            <a:picLocks noChangeAspect="1"/>
          </p:cNvPicPr>
          <p:nvPr/>
        </p:nvPicPr>
        <p:blipFill>
          <a:blip r:embed="rId2"/>
          <a:stretch>
            <a:fillRect/>
          </a:stretch>
        </p:blipFill>
        <p:spPr>
          <a:xfrm>
            <a:off x="1376126" y="1204111"/>
            <a:ext cx="10362257" cy="5175281"/>
          </a:xfrm>
          <a:prstGeom prst="rect">
            <a:avLst/>
          </a:prstGeom>
        </p:spPr>
      </p:pic>
    </p:spTree>
    <p:extLst>
      <p:ext uri="{BB962C8B-B14F-4D97-AF65-F5344CB8AC3E}">
        <p14:creationId xmlns:p14="http://schemas.microsoft.com/office/powerpoint/2010/main" val="431427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B7D85C-4890-4B24-B212-07C34027B4C6}"/>
              </a:ext>
            </a:extLst>
          </p:cNvPr>
          <p:cNvSpPr>
            <a:spLocks noGrp="1"/>
          </p:cNvSpPr>
          <p:nvPr>
            <p:ph type="sldNum" sz="quarter" idx="12"/>
          </p:nvPr>
        </p:nvSpPr>
        <p:spPr/>
        <p:txBody>
          <a:bodyPr/>
          <a:lstStyle/>
          <a:p>
            <a:fld id="{6D22F896-40B5-4ADD-8801-0D06FADFA095}" type="slidenum">
              <a:rPr lang="en-US" smtClean="0"/>
              <a:t>26</a:t>
            </a:fld>
            <a:endParaRPr lang="en-US" dirty="0"/>
          </a:p>
        </p:txBody>
      </p:sp>
      <p:pic>
        <p:nvPicPr>
          <p:cNvPr id="4" name="Picture 3" descr="A screenshot of a video game&#10;&#10;Description automatically generated with low confidence">
            <a:extLst>
              <a:ext uri="{FF2B5EF4-FFF2-40B4-BE49-F238E27FC236}">
                <a16:creationId xmlns:a16="http://schemas.microsoft.com/office/drawing/2014/main" id="{39FCE639-AE74-46EE-8AF8-044BE3BD34C1}"/>
              </a:ext>
            </a:extLst>
          </p:cNvPr>
          <p:cNvPicPr>
            <a:picLocks noChangeAspect="1"/>
          </p:cNvPicPr>
          <p:nvPr/>
        </p:nvPicPr>
        <p:blipFill>
          <a:blip r:embed="rId2"/>
          <a:stretch>
            <a:fillRect/>
          </a:stretch>
        </p:blipFill>
        <p:spPr>
          <a:xfrm>
            <a:off x="660903" y="223837"/>
            <a:ext cx="11144816" cy="6410325"/>
          </a:xfrm>
          <a:prstGeom prst="rect">
            <a:avLst/>
          </a:prstGeom>
        </p:spPr>
      </p:pic>
    </p:spTree>
    <p:extLst>
      <p:ext uri="{BB962C8B-B14F-4D97-AF65-F5344CB8AC3E}">
        <p14:creationId xmlns:p14="http://schemas.microsoft.com/office/powerpoint/2010/main" val="1768132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313431"/>
          </a:xfrm>
        </p:spPr>
        <p:txBody>
          <a:bodyPr>
            <a:normAutofit/>
          </a:bodyPr>
          <a:lstStyle/>
          <a:p>
            <a:pPr algn="ctr"/>
            <a:r>
              <a:rPr lang="en-US" sz="2000" b="1" dirty="0">
                <a:latin typeface="Arial" panose="020B0604020202020204" pitchFamily="34" charset="0"/>
                <a:cs typeface="Arial" panose="020B0604020202020204" pitchFamily="34" charset="0"/>
              </a:rPr>
              <a:t>CASE STUDY-1992</a:t>
            </a:r>
            <a:br>
              <a:rPr lang="en-US" sz="2000" b="1" dirty="0">
                <a:latin typeface="Arial" panose="020B0604020202020204" pitchFamily="34" charset="0"/>
                <a:cs typeface="Arial" panose="020B0604020202020204" pitchFamily="34" charset="0"/>
              </a:rPr>
            </a:br>
            <a:r>
              <a:rPr lang="en-US" sz="2000" b="1" dirty="0" err="1">
                <a:latin typeface="Arial" panose="020B0604020202020204" pitchFamily="34" charset="0"/>
                <a:cs typeface="Arial" panose="020B0604020202020204" pitchFamily="34" charset="0"/>
              </a:rPr>
              <a:t>usa</a:t>
            </a:r>
            <a:r>
              <a:rPr lang="en-US" sz="2000" b="1" dirty="0">
                <a:latin typeface="Arial" panose="020B0604020202020204" pitchFamily="34" charset="0"/>
                <a:cs typeface="Arial" panose="020B0604020202020204" pitchFamily="34" charset="0"/>
              </a:rPr>
              <a:t> v. PREDRO MIGUEL GONZALEZ</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United States District court, </a:t>
            </a:r>
            <a:r>
              <a:rPr lang="en-US" sz="2000" b="1" dirty="0" err="1">
                <a:latin typeface="Arial" panose="020B0604020202020204" pitchFamily="34" charset="0"/>
                <a:cs typeface="Arial" panose="020B0604020202020204" pitchFamily="34" charset="0"/>
              </a:rPr>
              <a:t>d.c.</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sp>
        <p:nvSpPr>
          <p:cNvPr id="6" name="Content Placeholder 5">
            <a:extLst>
              <a:ext uri="{FF2B5EF4-FFF2-40B4-BE49-F238E27FC236}">
                <a16:creationId xmlns:a16="http://schemas.microsoft.com/office/drawing/2014/main" id="{68F866F8-DF2A-4612-9691-6D80EAC5D07E}"/>
              </a:ext>
            </a:extLst>
          </p:cNvPr>
          <p:cNvSpPr>
            <a:spLocks noGrp="1"/>
          </p:cNvSpPr>
          <p:nvPr>
            <p:ph idx="1"/>
          </p:nvPr>
        </p:nvSpPr>
        <p:spPr>
          <a:xfrm>
            <a:off x="4706733" y="4101334"/>
            <a:ext cx="9905999" cy="2550063"/>
          </a:xfrm>
        </p:spPr>
        <p:txBody>
          <a:bodyPr/>
          <a:lstStyle/>
          <a:p>
            <a:endParaRPr lang="en-US" dirty="0"/>
          </a:p>
        </p:txBody>
      </p:sp>
      <p:pic>
        <p:nvPicPr>
          <p:cNvPr id="10242" name="BCC6FFC8-B476-4262-958D-EABCDA1CB44B">
            <a:extLst>
              <a:ext uri="{FF2B5EF4-FFF2-40B4-BE49-F238E27FC236}">
                <a16:creationId xmlns:a16="http://schemas.microsoft.com/office/drawing/2014/main" id="{8E834F5D-B027-49F4-BECD-799BCF194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084" y="1734796"/>
            <a:ext cx="5276850" cy="47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073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43208"/>
            <a:ext cx="9905998" cy="733331"/>
          </a:xfrm>
        </p:spPr>
        <p:txBody>
          <a:bodyPr>
            <a:normAutofit/>
          </a:bodyPr>
          <a:lstStyle/>
          <a:p>
            <a:pPr algn="ctr"/>
            <a:r>
              <a:rPr lang="en-US" b="1" dirty="0"/>
              <a:t>Sentencing U.S.S.C guidelines</a:t>
            </a:r>
          </a:p>
        </p:txBody>
      </p:sp>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sp>
        <p:nvSpPr>
          <p:cNvPr id="6" name="Content Placeholder 5">
            <a:extLst>
              <a:ext uri="{FF2B5EF4-FFF2-40B4-BE49-F238E27FC236}">
                <a16:creationId xmlns:a16="http://schemas.microsoft.com/office/drawing/2014/main" id="{56862F4B-0679-4378-BBAE-F883787A89FE}"/>
              </a:ext>
            </a:extLst>
          </p:cNvPr>
          <p:cNvSpPr>
            <a:spLocks noGrp="1"/>
          </p:cNvSpPr>
          <p:nvPr>
            <p:ph idx="1"/>
          </p:nvPr>
        </p:nvSpPr>
        <p:spPr>
          <a:xfrm>
            <a:off x="5052509" y="4105447"/>
            <a:ext cx="9905999" cy="3541714"/>
          </a:xfrm>
        </p:spPr>
        <p:txBody>
          <a:bodyPr/>
          <a:lstStyle/>
          <a:p>
            <a:endParaRPr lang="en-US" dirty="0"/>
          </a:p>
        </p:txBody>
      </p:sp>
      <p:pic>
        <p:nvPicPr>
          <p:cNvPr id="11266" name="FCA40B58-6D01-4BD2-8821-459E157488BD">
            <a:extLst>
              <a:ext uri="{FF2B5EF4-FFF2-40B4-BE49-F238E27FC236}">
                <a16:creationId xmlns:a16="http://schemas.microsoft.com/office/drawing/2014/main" id="{1B092196-92B4-4870-B4E9-B68D35AFA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860" y="1172660"/>
            <a:ext cx="4572000" cy="544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113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32FD-D604-448D-8948-B85D6FA2F9CB}"/>
              </a:ext>
            </a:extLst>
          </p:cNvPr>
          <p:cNvSpPr>
            <a:spLocks noGrp="1"/>
          </p:cNvSpPr>
          <p:nvPr>
            <p:ph type="title"/>
          </p:nvPr>
        </p:nvSpPr>
        <p:spPr/>
        <p:txBody>
          <a:bodyPr/>
          <a:lstStyle/>
          <a:p>
            <a:pPr algn="ctr"/>
            <a:r>
              <a:rPr lang="en-US" b="1" i="1" dirty="0">
                <a:highlight>
                  <a:srgbClr val="00FF00"/>
                </a:highlight>
                <a:latin typeface="Arial" panose="020B0604020202020204" pitchFamily="34" charset="0"/>
                <a:cs typeface="Arial" panose="020B0604020202020204" pitchFamily="34" charset="0"/>
              </a:rPr>
              <a:t>Getting paid$$$$$$$$$</a:t>
            </a:r>
          </a:p>
        </p:txBody>
      </p:sp>
      <p:sp>
        <p:nvSpPr>
          <p:cNvPr id="3" name="Slide Number Placeholder 2">
            <a:extLst>
              <a:ext uri="{FF2B5EF4-FFF2-40B4-BE49-F238E27FC236}">
                <a16:creationId xmlns:a16="http://schemas.microsoft.com/office/drawing/2014/main" id="{508B830C-2C88-4A97-8CBE-DB3D7BF871C9}"/>
              </a:ext>
            </a:extLst>
          </p:cNvPr>
          <p:cNvSpPr>
            <a:spLocks noGrp="1"/>
          </p:cNvSpPr>
          <p:nvPr>
            <p:ph type="sldNum" sz="quarter" idx="12"/>
          </p:nvPr>
        </p:nvSpPr>
        <p:spPr/>
        <p:txBody>
          <a:bodyPr/>
          <a:lstStyle/>
          <a:p>
            <a:fld id="{6D22F896-40B5-4ADD-8801-0D06FADFA095}" type="slidenum">
              <a:rPr lang="en-US" smtClean="0"/>
              <a:t>29</a:t>
            </a:fld>
            <a:endParaRPr lang="en-US" dirty="0"/>
          </a:p>
        </p:txBody>
      </p:sp>
      <p:pic>
        <p:nvPicPr>
          <p:cNvPr id="5" name="Picture 4" descr="A picture containing text&#10;&#10;Description automatically generated">
            <a:extLst>
              <a:ext uri="{FF2B5EF4-FFF2-40B4-BE49-F238E27FC236}">
                <a16:creationId xmlns:a16="http://schemas.microsoft.com/office/drawing/2014/main" id="{42E3898E-BF17-408E-A3FA-84C52F5E9AE7}"/>
              </a:ext>
            </a:extLst>
          </p:cNvPr>
          <p:cNvPicPr>
            <a:picLocks noChangeAspect="1"/>
          </p:cNvPicPr>
          <p:nvPr/>
        </p:nvPicPr>
        <p:blipFill>
          <a:blip r:embed="rId2"/>
          <a:stretch>
            <a:fillRect/>
          </a:stretch>
        </p:blipFill>
        <p:spPr>
          <a:xfrm>
            <a:off x="2196879" y="1762571"/>
            <a:ext cx="4514850" cy="1478570"/>
          </a:xfrm>
          <a:prstGeom prst="rect">
            <a:avLst/>
          </a:prstGeom>
        </p:spPr>
      </p:pic>
      <p:pic>
        <p:nvPicPr>
          <p:cNvPr id="12290" name="Picture 2" descr="50000 Colombian Pesos note (Gabriel García Márquez) - Exchange yours">
            <a:extLst>
              <a:ext uri="{FF2B5EF4-FFF2-40B4-BE49-F238E27FC236}">
                <a16:creationId xmlns:a16="http://schemas.microsoft.com/office/drawing/2014/main" id="{C84DCEFB-F610-43E7-B574-CE86798DD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791" y="3429000"/>
            <a:ext cx="7161291" cy="315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76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171" y="86082"/>
            <a:ext cx="6146224" cy="1478570"/>
          </a:xfrm>
        </p:spPr>
        <p:txBody>
          <a:bodyPr>
            <a:normAutofit/>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International </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Narco</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Trafficking </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(Latin America)</a:t>
            </a:r>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pic>
        <p:nvPicPr>
          <p:cNvPr id="1028" name="Picture 4" descr="Pin on SUPPLY CHAINS">
            <a:extLst>
              <a:ext uri="{FF2B5EF4-FFF2-40B4-BE49-F238E27FC236}">
                <a16:creationId xmlns:a16="http://schemas.microsoft.com/office/drawing/2014/main" id="{507F3E03-8816-4634-8FC8-314E172EE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1" y="1699491"/>
            <a:ext cx="8552872" cy="493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744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3A35-E68D-419C-A625-E3DE33F934F0}"/>
              </a:ext>
            </a:extLst>
          </p:cNvPr>
          <p:cNvSpPr>
            <a:spLocks noGrp="1"/>
          </p:cNvSpPr>
          <p:nvPr>
            <p:ph type="title"/>
          </p:nvPr>
        </p:nvSpPr>
        <p:spPr/>
        <p:txBody>
          <a:bodyPr/>
          <a:lstStyle/>
          <a:p>
            <a:pPr algn="ctr"/>
            <a:r>
              <a:rPr lang="en-US" b="1" dirty="0"/>
              <a:t>DIAN: Colombian Customs</a:t>
            </a:r>
          </a:p>
        </p:txBody>
      </p:sp>
      <p:sp>
        <p:nvSpPr>
          <p:cNvPr id="3" name="Slide Number Placeholder 2">
            <a:extLst>
              <a:ext uri="{FF2B5EF4-FFF2-40B4-BE49-F238E27FC236}">
                <a16:creationId xmlns:a16="http://schemas.microsoft.com/office/drawing/2014/main" id="{8F1F107E-587C-4B38-B75B-7551B2D5C76F}"/>
              </a:ext>
            </a:extLst>
          </p:cNvPr>
          <p:cNvSpPr>
            <a:spLocks noGrp="1"/>
          </p:cNvSpPr>
          <p:nvPr>
            <p:ph type="sldNum" sz="quarter" idx="12"/>
          </p:nvPr>
        </p:nvSpPr>
        <p:spPr/>
        <p:txBody>
          <a:bodyPr/>
          <a:lstStyle/>
          <a:p>
            <a:fld id="{6D22F896-40B5-4ADD-8801-0D06FADFA095}" type="slidenum">
              <a:rPr lang="en-US" smtClean="0"/>
              <a:t>30</a:t>
            </a:fld>
            <a:endParaRPr lang="en-US" dirty="0"/>
          </a:p>
        </p:txBody>
      </p:sp>
      <p:pic>
        <p:nvPicPr>
          <p:cNvPr id="13314" name="Picture 2" descr="Medellin Travel Guide | Emiliani Project">
            <a:extLst>
              <a:ext uri="{FF2B5EF4-FFF2-40B4-BE49-F238E27FC236}">
                <a16:creationId xmlns:a16="http://schemas.microsoft.com/office/drawing/2014/main" id="{908C31BB-6D4C-487E-A30F-C301F73BE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910" y="1826404"/>
            <a:ext cx="4345663" cy="47078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F7D7FC29-22AC-4261-AD88-389898E5B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868" y="1932537"/>
            <a:ext cx="36957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76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E3B2-68C2-4E11-986A-B8470B4A4DE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United States Money Declarations</a:t>
            </a:r>
          </a:p>
        </p:txBody>
      </p:sp>
      <p:sp>
        <p:nvSpPr>
          <p:cNvPr id="3" name="Slide Number Placeholder 2">
            <a:extLst>
              <a:ext uri="{FF2B5EF4-FFF2-40B4-BE49-F238E27FC236}">
                <a16:creationId xmlns:a16="http://schemas.microsoft.com/office/drawing/2014/main" id="{163673CF-9F9C-469F-ACC9-AB3371D20171}"/>
              </a:ext>
            </a:extLst>
          </p:cNvPr>
          <p:cNvSpPr>
            <a:spLocks noGrp="1"/>
          </p:cNvSpPr>
          <p:nvPr>
            <p:ph type="sldNum" sz="quarter" idx="12"/>
          </p:nvPr>
        </p:nvSpPr>
        <p:spPr/>
        <p:txBody>
          <a:bodyPr/>
          <a:lstStyle/>
          <a:p>
            <a:fld id="{6D22F896-40B5-4ADD-8801-0D06FADFA095}" type="slidenum">
              <a:rPr lang="en-US" smtClean="0"/>
              <a:t>31</a:t>
            </a:fld>
            <a:endParaRPr lang="en-US" dirty="0"/>
          </a:p>
        </p:txBody>
      </p:sp>
      <p:pic>
        <p:nvPicPr>
          <p:cNvPr id="14338" name="Picture 2" descr="Tillman American Flag 100% Cotton Beach Towel">
            <a:extLst>
              <a:ext uri="{FF2B5EF4-FFF2-40B4-BE49-F238E27FC236}">
                <a16:creationId xmlns:a16="http://schemas.microsoft.com/office/drawing/2014/main" id="{A81F0116-7AF5-48F5-83DB-275A0A954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7" y="2097088"/>
            <a:ext cx="7791450"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11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C9A0-E5D1-4BE6-B4B9-45CB3440F39D}"/>
              </a:ext>
            </a:extLst>
          </p:cNvPr>
          <p:cNvSpPr>
            <a:spLocks noGrp="1"/>
          </p:cNvSpPr>
          <p:nvPr>
            <p:ph type="title"/>
          </p:nvPr>
        </p:nvSpPr>
        <p:spPr>
          <a:xfrm>
            <a:off x="1141413" y="271604"/>
            <a:ext cx="9905998" cy="588475"/>
          </a:xfrm>
        </p:spPr>
        <p:txBody>
          <a:bodyPr/>
          <a:lstStyle/>
          <a:p>
            <a:pPr algn="ctr"/>
            <a:r>
              <a:rPr lang="en-US" dirty="0"/>
              <a:t>USCBP Form 6059B Declaration</a:t>
            </a:r>
          </a:p>
        </p:txBody>
      </p:sp>
      <p:sp>
        <p:nvSpPr>
          <p:cNvPr id="3" name="Slide Number Placeholder 2">
            <a:extLst>
              <a:ext uri="{FF2B5EF4-FFF2-40B4-BE49-F238E27FC236}">
                <a16:creationId xmlns:a16="http://schemas.microsoft.com/office/drawing/2014/main" id="{618E72D2-E4CF-479D-96A7-93227B69418F}"/>
              </a:ext>
            </a:extLst>
          </p:cNvPr>
          <p:cNvSpPr>
            <a:spLocks noGrp="1"/>
          </p:cNvSpPr>
          <p:nvPr>
            <p:ph type="sldNum" sz="quarter" idx="12"/>
          </p:nvPr>
        </p:nvSpPr>
        <p:spPr/>
        <p:txBody>
          <a:bodyPr/>
          <a:lstStyle/>
          <a:p>
            <a:fld id="{6D22F896-40B5-4ADD-8801-0D06FADFA095}" type="slidenum">
              <a:rPr lang="en-US" smtClean="0"/>
              <a:t>32</a:t>
            </a:fld>
            <a:endParaRPr lang="en-US" dirty="0"/>
          </a:p>
        </p:txBody>
      </p:sp>
      <p:pic>
        <p:nvPicPr>
          <p:cNvPr id="16386" name="Picture 2" descr="Sample US Customs Declaration Form 6059B">
            <a:extLst>
              <a:ext uri="{FF2B5EF4-FFF2-40B4-BE49-F238E27FC236}">
                <a16:creationId xmlns:a16="http://schemas.microsoft.com/office/drawing/2014/main" id="{FA9EFC85-E70F-4593-B0E9-16F46362D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12" y="1222217"/>
            <a:ext cx="3429000" cy="526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141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9CD9-F61B-4BA4-975A-04790873ECF4}"/>
              </a:ext>
            </a:extLst>
          </p:cNvPr>
          <p:cNvSpPr>
            <a:spLocks noGrp="1"/>
          </p:cNvSpPr>
          <p:nvPr>
            <p:ph type="title"/>
          </p:nvPr>
        </p:nvSpPr>
        <p:spPr/>
        <p:txBody>
          <a:bodyPr>
            <a:normAutofit/>
          </a:bodyPr>
          <a:lstStyle/>
          <a:p>
            <a:pPr algn="ctr"/>
            <a:r>
              <a:rPr lang="en-US" sz="4400" b="1" dirty="0" err="1">
                <a:latin typeface="Arial" panose="020B0604020202020204" pitchFamily="34" charset="0"/>
                <a:cs typeface="Arial" panose="020B0604020202020204" pitchFamily="34" charset="0"/>
              </a:rPr>
              <a:t>FinCen</a:t>
            </a:r>
            <a:r>
              <a:rPr lang="en-US" sz="4400" b="1" dirty="0">
                <a:latin typeface="Arial" panose="020B0604020202020204" pitchFamily="34" charset="0"/>
                <a:cs typeface="Arial" panose="020B0604020202020204" pitchFamily="34" charset="0"/>
              </a:rPr>
              <a:t> 105</a:t>
            </a:r>
          </a:p>
        </p:txBody>
      </p:sp>
      <p:sp>
        <p:nvSpPr>
          <p:cNvPr id="3" name="Slide Number Placeholder 2">
            <a:extLst>
              <a:ext uri="{FF2B5EF4-FFF2-40B4-BE49-F238E27FC236}">
                <a16:creationId xmlns:a16="http://schemas.microsoft.com/office/drawing/2014/main" id="{15B9B9B1-0930-4B55-844D-F17BA76E69FA}"/>
              </a:ext>
            </a:extLst>
          </p:cNvPr>
          <p:cNvSpPr>
            <a:spLocks noGrp="1"/>
          </p:cNvSpPr>
          <p:nvPr>
            <p:ph type="sldNum" sz="quarter" idx="12"/>
          </p:nvPr>
        </p:nvSpPr>
        <p:spPr/>
        <p:txBody>
          <a:bodyPr/>
          <a:lstStyle/>
          <a:p>
            <a:fld id="{6D22F896-40B5-4ADD-8801-0D06FADFA095}" type="slidenum">
              <a:rPr lang="en-US" smtClean="0"/>
              <a:t>33</a:t>
            </a:fld>
            <a:endParaRPr lang="en-US" dirty="0"/>
          </a:p>
        </p:txBody>
      </p:sp>
      <p:pic>
        <p:nvPicPr>
          <p:cNvPr id="15362" name="Picture 2" descr="Fincen 105 - Fill Out and Sign Printable PDF Template | signNow">
            <a:extLst>
              <a:ext uri="{FF2B5EF4-FFF2-40B4-BE49-F238E27FC236}">
                <a16:creationId xmlns:a16="http://schemas.microsoft.com/office/drawing/2014/main" id="{6E967C79-E688-4EBA-8564-D8FFA19CA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846" y="1810693"/>
            <a:ext cx="4110273" cy="461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807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36CC-3B48-4FEF-8F6E-8AB33B41C6FE}"/>
              </a:ext>
            </a:extLst>
          </p:cNvPr>
          <p:cNvSpPr>
            <a:spLocks noGrp="1"/>
          </p:cNvSpPr>
          <p:nvPr>
            <p:ph type="title"/>
          </p:nvPr>
        </p:nvSpPr>
        <p:spPr>
          <a:xfrm>
            <a:off x="1141413" y="235390"/>
            <a:ext cx="9905998" cy="851119"/>
          </a:xfrm>
        </p:spPr>
        <p:txBody>
          <a:bodyPr/>
          <a:lstStyle/>
          <a:p>
            <a:pPr algn="ctr"/>
            <a:r>
              <a:rPr lang="en-US" b="1" dirty="0">
                <a:latin typeface="Arial" panose="020B0604020202020204" pitchFamily="34" charset="0"/>
                <a:cs typeface="Arial" panose="020B0604020202020204" pitchFamily="34" charset="0"/>
              </a:rPr>
              <a:t>IRS 8300 Form</a:t>
            </a:r>
          </a:p>
        </p:txBody>
      </p:sp>
      <p:sp>
        <p:nvSpPr>
          <p:cNvPr id="3" name="Slide Number Placeholder 2">
            <a:extLst>
              <a:ext uri="{FF2B5EF4-FFF2-40B4-BE49-F238E27FC236}">
                <a16:creationId xmlns:a16="http://schemas.microsoft.com/office/drawing/2014/main" id="{376DB95A-17B6-4B52-A5EF-B062DE14F947}"/>
              </a:ext>
            </a:extLst>
          </p:cNvPr>
          <p:cNvSpPr>
            <a:spLocks noGrp="1"/>
          </p:cNvSpPr>
          <p:nvPr>
            <p:ph type="sldNum" sz="quarter" idx="12"/>
          </p:nvPr>
        </p:nvSpPr>
        <p:spPr/>
        <p:txBody>
          <a:bodyPr/>
          <a:lstStyle/>
          <a:p>
            <a:fld id="{6D22F896-40B5-4ADD-8801-0D06FADFA095}" type="slidenum">
              <a:rPr lang="en-US" smtClean="0"/>
              <a:t>34</a:t>
            </a:fld>
            <a:endParaRPr lang="en-US" dirty="0"/>
          </a:p>
        </p:txBody>
      </p:sp>
      <p:pic>
        <p:nvPicPr>
          <p:cNvPr id="17410" name="Picture 2" descr="IRS Form 8300: Info &amp;amp; Requirements for Reporting Cash Payments">
            <a:extLst>
              <a:ext uri="{FF2B5EF4-FFF2-40B4-BE49-F238E27FC236}">
                <a16:creationId xmlns:a16="http://schemas.microsoft.com/office/drawing/2014/main" id="{9FEA52D4-B23E-49F1-959E-E1EB1A4DE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67485"/>
            <a:ext cx="9753600" cy="516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462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6C8780-04D9-4DB3-824E-FEBA9E61516B}"/>
              </a:ext>
            </a:extLst>
          </p:cNvPr>
          <p:cNvSpPr>
            <a:spLocks noGrp="1"/>
          </p:cNvSpPr>
          <p:nvPr>
            <p:ph type="sldNum" sz="quarter" idx="12"/>
          </p:nvPr>
        </p:nvSpPr>
        <p:spPr/>
        <p:txBody>
          <a:bodyPr/>
          <a:lstStyle/>
          <a:p>
            <a:fld id="{6D22F896-40B5-4ADD-8801-0D06FADFA095}" type="slidenum">
              <a:rPr lang="en-US" smtClean="0"/>
              <a:t>35</a:t>
            </a:fld>
            <a:endParaRPr lang="en-US" dirty="0"/>
          </a:p>
        </p:txBody>
      </p:sp>
      <p:pic>
        <p:nvPicPr>
          <p:cNvPr id="4" name="Picture 3" descr="Graphical user interface, text&#10;&#10;Description automatically generated">
            <a:extLst>
              <a:ext uri="{FF2B5EF4-FFF2-40B4-BE49-F238E27FC236}">
                <a16:creationId xmlns:a16="http://schemas.microsoft.com/office/drawing/2014/main" id="{AE4EBBFB-FFA4-4C82-B26A-C0A461481536}"/>
              </a:ext>
            </a:extLst>
          </p:cNvPr>
          <p:cNvPicPr>
            <a:picLocks noChangeAspect="1"/>
          </p:cNvPicPr>
          <p:nvPr/>
        </p:nvPicPr>
        <p:blipFill>
          <a:blip r:embed="rId2"/>
          <a:stretch>
            <a:fillRect/>
          </a:stretch>
        </p:blipFill>
        <p:spPr>
          <a:xfrm>
            <a:off x="3368611" y="197963"/>
            <a:ext cx="5454778" cy="6117996"/>
          </a:xfrm>
          <a:prstGeom prst="rect">
            <a:avLst/>
          </a:prstGeom>
        </p:spPr>
      </p:pic>
    </p:spTree>
    <p:extLst>
      <p:ext uri="{BB962C8B-B14F-4D97-AF65-F5344CB8AC3E}">
        <p14:creationId xmlns:p14="http://schemas.microsoft.com/office/powerpoint/2010/main" val="3945280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3FEA64-A685-463E-B295-3C2C5D34CF9C}"/>
              </a:ext>
            </a:extLst>
          </p:cNvPr>
          <p:cNvSpPr>
            <a:spLocks noGrp="1"/>
          </p:cNvSpPr>
          <p:nvPr>
            <p:ph type="sldNum" sz="quarter" idx="12"/>
          </p:nvPr>
        </p:nvSpPr>
        <p:spPr/>
        <p:txBody>
          <a:bodyPr/>
          <a:lstStyle/>
          <a:p>
            <a:fld id="{6D22F896-40B5-4ADD-8801-0D06FADFA095}" type="slidenum">
              <a:rPr lang="en-US" smtClean="0"/>
              <a:t>36</a:t>
            </a:fld>
            <a:endParaRPr lang="en-US" dirty="0"/>
          </a:p>
        </p:txBody>
      </p:sp>
      <p:pic>
        <p:nvPicPr>
          <p:cNvPr id="4" name="Picture 3" descr="A person with the hands on the head&#10;&#10;Description automatically generated with low confidence">
            <a:extLst>
              <a:ext uri="{FF2B5EF4-FFF2-40B4-BE49-F238E27FC236}">
                <a16:creationId xmlns:a16="http://schemas.microsoft.com/office/drawing/2014/main" id="{4AA5B61E-FE91-49F4-A5F7-0A357B4BB330}"/>
              </a:ext>
            </a:extLst>
          </p:cNvPr>
          <p:cNvPicPr>
            <a:picLocks noChangeAspect="1"/>
          </p:cNvPicPr>
          <p:nvPr/>
        </p:nvPicPr>
        <p:blipFill>
          <a:blip r:embed="rId2"/>
          <a:stretch>
            <a:fillRect/>
          </a:stretch>
        </p:blipFill>
        <p:spPr>
          <a:xfrm>
            <a:off x="0" y="203679"/>
            <a:ext cx="12192000" cy="6450642"/>
          </a:xfrm>
          <a:prstGeom prst="rect">
            <a:avLst/>
          </a:prstGeom>
        </p:spPr>
      </p:pic>
    </p:spTree>
    <p:extLst>
      <p:ext uri="{BB962C8B-B14F-4D97-AF65-F5344CB8AC3E}">
        <p14:creationId xmlns:p14="http://schemas.microsoft.com/office/powerpoint/2010/main" val="729843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FD34B0-0117-47F5-AAC4-F37A4F96E5DB}"/>
              </a:ext>
            </a:extLst>
          </p:cNvPr>
          <p:cNvSpPr>
            <a:spLocks noGrp="1"/>
          </p:cNvSpPr>
          <p:nvPr>
            <p:ph type="sldNum" sz="quarter" idx="12"/>
          </p:nvPr>
        </p:nvSpPr>
        <p:spPr/>
        <p:txBody>
          <a:bodyPr/>
          <a:lstStyle/>
          <a:p>
            <a:fld id="{6D22F896-40B5-4ADD-8801-0D06FADFA095}" type="slidenum">
              <a:rPr lang="en-US" smtClean="0"/>
              <a:t>37</a:t>
            </a:fld>
            <a:endParaRPr lang="en-US" dirty="0"/>
          </a:p>
        </p:txBody>
      </p:sp>
      <p:pic>
        <p:nvPicPr>
          <p:cNvPr id="4" name="Picture 3" descr="A person wearing a garment&#10;&#10;Description automatically generated with medium confidence">
            <a:extLst>
              <a:ext uri="{FF2B5EF4-FFF2-40B4-BE49-F238E27FC236}">
                <a16:creationId xmlns:a16="http://schemas.microsoft.com/office/drawing/2014/main" id="{0A426F4E-42D8-4BF1-AAFB-7C5A4F14A906}"/>
              </a:ext>
            </a:extLst>
          </p:cNvPr>
          <p:cNvPicPr>
            <a:picLocks noChangeAspect="1"/>
          </p:cNvPicPr>
          <p:nvPr/>
        </p:nvPicPr>
        <p:blipFill>
          <a:blip r:embed="rId2"/>
          <a:stretch>
            <a:fillRect/>
          </a:stretch>
        </p:blipFill>
        <p:spPr>
          <a:xfrm>
            <a:off x="4286450" y="541421"/>
            <a:ext cx="3619099" cy="5775158"/>
          </a:xfrm>
          <a:prstGeom prst="rect">
            <a:avLst/>
          </a:prstGeom>
        </p:spPr>
      </p:pic>
    </p:spTree>
    <p:extLst>
      <p:ext uri="{BB962C8B-B14F-4D97-AF65-F5344CB8AC3E}">
        <p14:creationId xmlns:p14="http://schemas.microsoft.com/office/powerpoint/2010/main" val="2175318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END</a:t>
            </a:r>
          </a:p>
        </p:txBody>
      </p:sp>
      <p:pic>
        <p:nvPicPr>
          <p:cNvPr id="5" name="Content Placeholder 4"/>
          <p:cNvPicPr>
            <a:picLocks noGrp="1" noChangeAspect="1"/>
          </p:cNvPicPr>
          <p:nvPr>
            <p:ph idx="1"/>
          </p:nvPr>
        </p:nvPicPr>
        <p:blipFill>
          <a:blip r:embed="rId2"/>
          <a:stretch>
            <a:fillRect/>
          </a:stretch>
        </p:blipFill>
        <p:spPr>
          <a:xfrm>
            <a:off x="2250831" y="2009775"/>
            <a:ext cx="7769469" cy="4143375"/>
          </a:xfrm>
        </p:spPr>
      </p:pic>
      <p:sp>
        <p:nvSpPr>
          <p:cNvPr id="4" name="Slide Number Placeholder 3"/>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1178931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56367"/>
          </a:xfrm>
        </p:spPr>
        <p:txBody>
          <a:bodyPr/>
          <a:lstStyle/>
          <a:p>
            <a:pPr algn="ctr"/>
            <a:r>
              <a:rPr lang="en-US" b="1" dirty="0">
                <a:latin typeface="Arial" panose="020B0604020202020204" pitchFamily="34" charset="0"/>
                <a:cs typeface="Arial" panose="020B0604020202020204" pitchFamily="34" charset="0"/>
              </a:rPr>
              <a:t>Drug Trafficking in the Caribbean</a:t>
            </a:r>
          </a:p>
        </p:txBody>
      </p:sp>
      <p:sp>
        <p:nvSpPr>
          <p:cNvPr id="3" name="Content Placeholder 2"/>
          <p:cNvSpPr>
            <a:spLocks noGrp="1"/>
          </p:cNvSpPr>
          <p:nvPr>
            <p:ph idx="1"/>
          </p:nvPr>
        </p:nvSpPr>
        <p:spPr>
          <a:xfrm>
            <a:off x="1141412" y="1914931"/>
            <a:ext cx="11568618" cy="4302719"/>
          </a:xfrm>
        </p:spPr>
        <p:txBody>
          <a:bodyPr>
            <a:normAutofit/>
          </a:bodyPr>
          <a:lstStyle/>
          <a:p>
            <a:pPr marL="0" indent="0">
              <a:buNone/>
            </a:pPr>
            <a:r>
              <a:rPr lang="en-US" sz="28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pic>
        <p:nvPicPr>
          <p:cNvPr id="2050" name="Picture 2" descr="Drugs trafficking in the Caribbean">
            <a:extLst>
              <a:ext uri="{FF2B5EF4-FFF2-40B4-BE49-F238E27FC236}">
                <a16:creationId xmlns:a16="http://schemas.microsoft.com/office/drawing/2014/main" id="{002FCFA7-B7B5-4609-BA88-1948B2219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145" y="1662545"/>
            <a:ext cx="8004176" cy="438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38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Colombia and </a:t>
            </a:r>
            <a:r>
              <a:rPr lang="en-US" b="1" dirty="0" err="1">
                <a:latin typeface="Arial" panose="020B0604020202020204" pitchFamily="34" charset="0"/>
                <a:cs typeface="Arial" panose="020B0604020202020204" pitchFamily="34" charset="0"/>
              </a:rPr>
              <a:t>panama</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pic>
        <p:nvPicPr>
          <p:cNvPr id="4098" name="Picture 2" descr="The most complicated border crossing: Colombia &amp;amp; Panama | Rachel&amp;#39;s Blog">
            <a:extLst>
              <a:ext uri="{FF2B5EF4-FFF2-40B4-BE49-F238E27FC236}">
                <a16:creationId xmlns:a16="http://schemas.microsoft.com/office/drawing/2014/main" id="{207FFF03-3043-4159-940D-69EE9971E6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4326" y="1963024"/>
            <a:ext cx="5759340" cy="421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86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FAE4-4B27-40BA-BC2F-24B236C01EF7}"/>
              </a:ext>
            </a:extLst>
          </p:cNvPr>
          <p:cNvSpPr>
            <a:spLocks noGrp="1"/>
          </p:cNvSpPr>
          <p:nvPr>
            <p:ph type="title"/>
          </p:nvPr>
        </p:nvSpPr>
        <p:spPr>
          <a:xfrm>
            <a:off x="1141412" y="490067"/>
            <a:ext cx="9905998" cy="872295"/>
          </a:xfrm>
        </p:spPr>
        <p:txBody>
          <a:bodyPr>
            <a:normAutofit fontScale="90000"/>
          </a:bodyPr>
          <a:lstStyle/>
          <a:p>
            <a:pPr algn="ctr"/>
            <a:r>
              <a:rPr lang="en-US" b="1" dirty="0">
                <a:latin typeface="Arial" panose="020B0604020202020204" pitchFamily="34" charset="0"/>
                <a:cs typeface="Arial" panose="020B0604020202020204" pitchFamily="34" charset="0"/>
              </a:rPr>
              <a:t>Largest consumer of cocaine*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Source: The Center for Strategic and International Studies</a:t>
            </a:r>
          </a:p>
        </p:txBody>
      </p:sp>
      <p:sp>
        <p:nvSpPr>
          <p:cNvPr id="3" name="Slide Number Placeholder 2">
            <a:extLst>
              <a:ext uri="{FF2B5EF4-FFF2-40B4-BE49-F238E27FC236}">
                <a16:creationId xmlns:a16="http://schemas.microsoft.com/office/drawing/2014/main" id="{8D5621B4-C256-4E14-8BF3-284B60F3CD7A}"/>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5122" name="Picture 2" descr="United States (US) | Culture, Facts &amp;amp; Travel | - CountryReports">
            <a:extLst>
              <a:ext uri="{FF2B5EF4-FFF2-40B4-BE49-F238E27FC236}">
                <a16:creationId xmlns:a16="http://schemas.microsoft.com/office/drawing/2014/main" id="{3D5BCF34-0EE9-48D1-BFB7-3362359A8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25" y="1660939"/>
            <a:ext cx="8915400" cy="488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4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2AC9-5FE7-46D6-8621-F64427656C6A}"/>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The Transnational Drug Trafficking Act of 2015, §21 U.S.C 959</a:t>
            </a:r>
          </a:p>
        </p:txBody>
      </p:sp>
      <p:sp>
        <p:nvSpPr>
          <p:cNvPr id="3" name="Slide Number Placeholder 2">
            <a:extLst>
              <a:ext uri="{FF2B5EF4-FFF2-40B4-BE49-F238E27FC236}">
                <a16:creationId xmlns:a16="http://schemas.microsoft.com/office/drawing/2014/main" id="{644D98BC-30D4-4977-BE46-33C01A47B46A}"/>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6146" name="C17EDBFF-55FE-4A1C-95E8-E3622C21DBD0">
            <a:extLst>
              <a:ext uri="{FF2B5EF4-FFF2-40B4-BE49-F238E27FC236}">
                <a16:creationId xmlns:a16="http://schemas.microsoft.com/office/drawing/2014/main" id="{A8DA4AB3-015A-46E0-988B-EAACF5E59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188" y="2097088"/>
            <a:ext cx="4152448" cy="468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2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EVIDENENTIARY BURDENS OF PROOF</a:t>
            </a:r>
          </a:p>
        </p:txBody>
      </p:sp>
      <p:sp>
        <p:nvSpPr>
          <p:cNvPr id="3" name="Content Placeholder 2"/>
          <p:cNvSpPr>
            <a:spLocks noGrp="1"/>
          </p:cNvSpPr>
          <p:nvPr>
            <p:ph idx="1"/>
          </p:nvPr>
        </p:nvSpPr>
        <p:spPr>
          <a:xfrm>
            <a:off x="1141412" y="1838324"/>
            <a:ext cx="9905999" cy="4543425"/>
          </a:xfrm>
        </p:spPr>
        <p:txBody>
          <a:bodyPr/>
          <a:lstStyle/>
          <a:p>
            <a:pPr marL="0" indent="0">
              <a:buNone/>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pic>
        <p:nvPicPr>
          <p:cNvPr id="6" name="Picture 5"/>
          <p:cNvPicPr>
            <a:picLocks noChangeAspect="1"/>
          </p:cNvPicPr>
          <p:nvPr/>
        </p:nvPicPr>
        <p:blipFill>
          <a:blip r:embed="rId2"/>
          <a:stretch>
            <a:fillRect/>
          </a:stretch>
        </p:blipFill>
        <p:spPr>
          <a:xfrm>
            <a:off x="2456296" y="2457450"/>
            <a:ext cx="6724650" cy="3790949"/>
          </a:xfrm>
          <a:prstGeom prst="rect">
            <a:avLst/>
          </a:prstGeom>
        </p:spPr>
      </p:pic>
    </p:spTree>
    <p:extLst>
      <p:ext uri="{BB962C8B-B14F-4D97-AF65-F5344CB8AC3E}">
        <p14:creationId xmlns:p14="http://schemas.microsoft.com/office/powerpoint/2010/main" val="285485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777B-887F-4B68-9B0C-6F21E5FCCDD4}"/>
              </a:ext>
            </a:extLst>
          </p:cNvPr>
          <p:cNvSpPr>
            <a:spLocks noGrp="1"/>
          </p:cNvSpPr>
          <p:nvPr>
            <p:ph type="title"/>
          </p:nvPr>
        </p:nvSpPr>
        <p:spPr/>
        <p:txBody>
          <a:bodyPr/>
          <a:lstStyle/>
          <a:p>
            <a:pPr algn="ctr"/>
            <a:r>
              <a:rPr lang="en-US" b="1" dirty="0">
                <a:highlight>
                  <a:srgbClr val="FF0000"/>
                </a:highlight>
                <a:latin typeface="Arial" panose="020B0604020202020204" pitchFamily="34" charset="0"/>
                <a:cs typeface="Arial" panose="020B0604020202020204" pitchFamily="34" charset="0"/>
              </a:rPr>
              <a:t>“Reason to believe”</a:t>
            </a:r>
            <a:br>
              <a:rPr lang="en-US" b="1" dirty="0">
                <a:highlight>
                  <a:srgbClr val="FF0000"/>
                </a:highlight>
                <a:latin typeface="Arial" panose="020B0604020202020204" pitchFamily="34" charset="0"/>
                <a:cs typeface="Arial" panose="020B0604020202020204" pitchFamily="34" charset="0"/>
              </a:rPr>
            </a:br>
            <a:r>
              <a:rPr lang="en-US" b="1" i="1" dirty="0" err="1">
                <a:latin typeface="Arial" panose="020B0604020202020204" pitchFamily="34" charset="0"/>
                <a:cs typeface="Arial" panose="020B0604020202020204" pitchFamily="34" charset="0"/>
              </a:rPr>
              <a:t>mens</a:t>
            </a:r>
            <a:r>
              <a:rPr lang="en-US" b="1" i="1" dirty="0">
                <a:latin typeface="Arial" panose="020B0604020202020204" pitchFamily="34" charset="0"/>
                <a:cs typeface="Arial" panose="020B0604020202020204" pitchFamily="34" charset="0"/>
              </a:rPr>
              <a:t> rea </a:t>
            </a:r>
            <a:r>
              <a:rPr lang="en-US" b="1" dirty="0">
                <a:latin typeface="Arial" panose="020B0604020202020204" pitchFamily="34" charset="0"/>
                <a:cs typeface="Arial" panose="020B0604020202020204" pitchFamily="34" charset="0"/>
              </a:rPr>
              <a:t>Standard</a:t>
            </a:r>
          </a:p>
        </p:txBody>
      </p:sp>
      <p:sp>
        <p:nvSpPr>
          <p:cNvPr id="3" name="Slide Number Placeholder 2">
            <a:extLst>
              <a:ext uri="{FF2B5EF4-FFF2-40B4-BE49-F238E27FC236}">
                <a16:creationId xmlns:a16="http://schemas.microsoft.com/office/drawing/2014/main" id="{CB4947A5-868A-4123-84A6-26DABB2D36D3}"/>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7" name="Picture 6">
            <a:extLst>
              <a:ext uri="{FF2B5EF4-FFF2-40B4-BE49-F238E27FC236}">
                <a16:creationId xmlns:a16="http://schemas.microsoft.com/office/drawing/2014/main" id="{E8F38B38-ED7E-42D8-B33C-82745D658140}"/>
              </a:ext>
            </a:extLst>
          </p:cNvPr>
          <p:cNvPicPr>
            <a:picLocks noChangeAspect="1"/>
          </p:cNvPicPr>
          <p:nvPr/>
        </p:nvPicPr>
        <p:blipFill>
          <a:blip r:embed="rId2"/>
          <a:stretch>
            <a:fillRect/>
          </a:stretch>
        </p:blipFill>
        <p:spPr>
          <a:xfrm>
            <a:off x="221672" y="2404858"/>
            <a:ext cx="11526982" cy="2196065"/>
          </a:xfrm>
          <a:prstGeom prst="rect">
            <a:avLst/>
          </a:prstGeom>
        </p:spPr>
      </p:pic>
    </p:spTree>
    <p:extLst>
      <p:ext uri="{BB962C8B-B14F-4D97-AF65-F5344CB8AC3E}">
        <p14:creationId xmlns:p14="http://schemas.microsoft.com/office/powerpoint/2010/main" val="3176574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1353</TotalTime>
  <Words>687</Words>
  <Application>Microsoft Office PowerPoint</Application>
  <PresentationFormat>Widescreen</PresentationFormat>
  <Paragraphs>71</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Tw Cen MT</vt:lpstr>
      <vt:lpstr>Circuit</vt:lpstr>
      <vt:lpstr> Practicing international  criminal law February 2022 Stetson University College of Law Presentation   </vt:lpstr>
      <vt:lpstr>About the Author-Robert D. Eckard</vt:lpstr>
      <vt:lpstr>International  Narco Trafficking  (Latin America)</vt:lpstr>
      <vt:lpstr>Drug Trafficking in the Caribbean</vt:lpstr>
      <vt:lpstr>Colombia and panama</vt:lpstr>
      <vt:lpstr>Largest consumer of cocaine* *Source: The Center for Strategic and International Studies</vt:lpstr>
      <vt:lpstr>The Transnational Drug Trafficking Act of 2015, §21 U.S.C 959</vt:lpstr>
      <vt:lpstr>EVIDENENTIARY BURDENS OF PROOF</vt:lpstr>
      <vt:lpstr>“Reason to believe” mens rea Standard</vt:lpstr>
      <vt:lpstr>PowerPoint Presentation</vt:lpstr>
      <vt:lpstr>Circumstantial evidence</vt:lpstr>
      <vt:lpstr>United States Federal Indictment USA v Vanegas, SD TX 5 Count Indictment </vt:lpstr>
      <vt:lpstr>PowerPoint Presentation</vt:lpstr>
      <vt:lpstr>The typical process of how united states government get a international “target”, “fugitive”,  “defendant” here  (Excluding self surrender)</vt:lpstr>
      <vt:lpstr>INDICTMENT  ARREST WARRANT  AFFIDAVIT IN SUPPORT OF PROVISIONAL ARREST WARRANT  AFFIDAVIT IN SUPPORT OF EXTRADITION</vt:lpstr>
      <vt:lpstr>PowerPoint Presentation</vt:lpstr>
      <vt:lpstr>Evidence in narco trafficking case “The kitchen”</vt:lpstr>
      <vt:lpstr>PowerPoint Presentation</vt:lpstr>
      <vt:lpstr>PowerPoint Presentation</vt:lpstr>
      <vt:lpstr>PowerPoint Presentation</vt:lpstr>
      <vt:lpstr>PowerPoint Presentation</vt:lpstr>
      <vt:lpstr>PowerPoint Presentation</vt:lpstr>
      <vt:lpstr>PowerPoint Presentation</vt:lpstr>
      <vt:lpstr>5.k1.1 cOOPERATION</vt:lpstr>
      <vt:lpstr>PowerPoint Presentation</vt:lpstr>
      <vt:lpstr>PowerPoint Presentation</vt:lpstr>
      <vt:lpstr>CASE STUDY-1992 usa v. PREDRO MIGUEL GONZALEZ United States District court, d.c. </vt:lpstr>
      <vt:lpstr>Sentencing U.S.S.C guidelines</vt:lpstr>
      <vt:lpstr>Getting paid$$$$$$$$$</vt:lpstr>
      <vt:lpstr>DIAN: Colombian Customs</vt:lpstr>
      <vt:lpstr>United States Money Declarations</vt:lpstr>
      <vt:lpstr>USCBP Form 6059B Declaration</vt:lpstr>
      <vt:lpstr>FinCen 105</vt:lpstr>
      <vt:lpstr>IRS 8300 Form</vt:lpstr>
      <vt:lpstr>PowerPoint Presentation</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State’s Exhibit #32</dc:title>
  <dc:creator>Aimee Mullins</dc:creator>
  <cp:lastModifiedBy>Robert Eckard</cp:lastModifiedBy>
  <cp:revision>87</cp:revision>
  <dcterms:created xsi:type="dcterms:W3CDTF">2017-02-13T20:17:22Z</dcterms:created>
  <dcterms:modified xsi:type="dcterms:W3CDTF">2022-02-15T18:27:11Z</dcterms:modified>
</cp:coreProperties>
</file>