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2" r:id="rId1"/>
  </p:sldMasterIdLst>
  <p:notesMasterIdLst>
    <p:notesMasterId r:id="rId25"/>
  </p:notesMasterIdLst>
  <p:sldIdLst>
    <p:sldId id="256" r:id="rId2"/>
    <p:sldId id="257" r:id="rId3"/>
    <p:sldId id="259" r:id="rId4"/>
    <p:sldId id="260" r:id="rId5"/>
    <p:sldId id="277" r:id="rId6"/>
    <p:sldId id="278" r:id="rId7"/>
    <p:sldId id="279" r:id="rId8"/>
    <p:sldId id="270" r:id="rId9"/>
    <p:sldId id="273" r:id="rId10"/>
    <p:sldId id="274" r:id="rId11"/>
    <p:sldId id="271" r:id="rId12"/>
    <p:sldId id="261" r:id="rId13"/>
    <p:sldId id="272" r:id="rId14"/>
    <p:sldId id="275" r:id="rId15"/>
    <p:sldId id="276" r:id="rId16"/>
    <p:sldId id="262" r:id="rId17"/>
    <p:sldId id="263" r:id="rId18"/>
    <p:sldId id="264" r:id="rId19"/>
    <p:sldId id="265" r:id="rId20"/>
    <p:sldId id="266" r:id="rId21"/>
    <p:sldId id="280" r:id="rId22"/>
    <p:sldId id="267" r:id="rId23"/>
    <p:sldId id="26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98" d="100"/>
          <a:sy n="98" d="100"/>
        </p:scale>
        <p:origin x="96" y="4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9A374A-6DF1-48D3-8B95-D19035B9811E}" type="datetimeFigureOut">
              <a:rPr lang="en-US" smtClean="0"/>
              <a:t>2/13/2023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5F392B-4C99-449B-B6CD-041F7396F189}" type="slidenum">
              <a:rPr lang="en-US" smtClean="0"/>
              <a:t>‹#›</a:t>
            </a:fld>
            <a:endParaRPr lang="en-US"/>
          </a:p>
        </p:txBody>
      </p:sp>
    </p:spTree>
    <p:extLst>
      <p:ext uri="{BB962C8B-B14F-4D97-AF65-F5344CB8AC3E}">
        <p14:creationId xmlns:p14="http://schemas.microsoft.com/office/powerpoint/2010/main" val="1586972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50666DC1-CD27-4874-9484-9D06C59FE4D0}"/>
              </a:ext>
            </a:extLst>
          </p:cNvPr>
          <p:cNvSpPr/>
          <p:nvPr/>
        </p:nvSpPr>
        <p:spPr>
          <a:xfrm>
            <a:off x="0" y="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77579F-F417-47C2-AC03-911CCED021DB}"/>
              </a:ext>
            </a:extLst>
          </p:cNvPr>
          <p:cNvSpPr>
            <a:spLocks noGrp="1"/>
          </p:cNvSpPr>
          <p:nvPr>
            <p:ph type="ctrTitle"/>
          </p:nvPr>
        </p:nvSpPr>
        <p:spPr>
          <a:xfrm>
            <a:off x="484552" y="447675"/>
            <a:ext cx="8397511" cy="2714625"/>
          </a:xfrm>
        </p:spPr>
        <p:txBody>
          <a:bodyPr anchor="b">
            <a:normAutofit/>
          </a:bodyPr>
          <a:lstStyle>
            <a:lvl1pPr algn="l">
              <a:defRPr sz="54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643E600-28DA-4780-9E00-2E12F74FF621}"/>
              </a:ext>
            </a:extLst>
          </p:cNvPr>
          <p:cNvSpPr>
            <a:spLocks noGrp="1"/>
          </p:cNvSpPr>
          <p:nvPr>
            <p:ph type="subTitle" idx="1"/>
          </p:nvPr>
        </p:nvSpPr>
        <p:spPr>
          <a:xfrm>
            <a:off x="484552" y="3602037"/>
            <a:ext cx="8397511" cy="2460625"/>
          </a:xfrm>
        </p:spPr>
        <p:txBody>
          <a:bodyPr>
            <a:norm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0E6F1DC-ADFB-42C9-AB34-FCB38C8123FC}"/>
              </a:ext>
            </a:extLst>
          </p:cNvPr>
          <p:cNvSpPr>
            <a:spLocks noGrp="1"/>
          </p:cNvSpPr>
          <p:nvPr>
            <p:ph type="dt" sz="half" idx="10"/>
          </p:nvPr>
        </p:nvSpPr>
        <p:spPr/>
        <p:txBody>
          <a:bodyPr/>
          <a:lstStyle/>
          <a:p>
            <a:fld id="{E709C5EF-42FD-4AFF-BDBE-748EF4C4388E}" type="datetime2">
              <a:rPr lang="en-US" smtClean="0"/>
              <a:t>Monday, February 13, 2023</a:t>
            </a:fld>
            <a:endParaRPr lang="en-US"/>
          </a:p>
        </p:txBody>
      </p:sp>
      <p:sp>
        <p:nvSpPr>
          <p:cNvPr id="5" name="Footer Placeholder 4">
            <a:extLst>
              <a:ext uri="{FF2B5EF4-FFF2-40B4-BE49-F238E27FC236}">
                <a16:creationId xmlns:a16="http://schemas.microsoft.com/office/drawing/2014/main" id="{EE799E6D-BBA8-4A15-94DA-DBE8A4FDE6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803C82-8719-4FAC-94BF-2A91335FB58A}"/>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686351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68A33-CB96-4CB1-9941-753BD0824C9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3EB269-70DF-4510-A313-336226558E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1EA3CC-B2DC-4E87-826C-B885A7E62819}"/>
              </a:ext>
            </a:extLst>
          </p:cNvPr>
          <p:cNvSpPr>
            <a:spLocks noGrp="1"/>
          </p:cNvSpPr>
          <p:nvPr>
            <p:ph type="dt" sz="half" idx="10"/>
          </p:nvPr>
        </p:nvSpPr>
        <p:spPr/>
        <p:txBody>
          <a:bodyPr/>
          <a:lstStyle/>
          <a:p>
            <a:fld id="{800C043D-5939-411A-A8C4-0F9D8E3DFB7C}" type="datetime2">
              <a:rPr lang="en-US" smtClean="0"/>
              <a:t>Monday, February 13, 2023</a:t>
            </a:fld>
            <a:endParaRPr lang="en-US"/>
          </a:p>
        </p:txBody>
      </p:sp>
      <p:sp>
        <p:nvSpPr>
          <p:cNvPr id="5" name="Footer Placeholder 4">
            <a:extLst>
              <a:ext uri="{FF2B5EF4-FFF2-40B4-BE49-F238E27FC236}">
                <a16:creationId xmlns:a16="http://schemas.microsoft.com/office/drawing/2014/main" id="{7AF37F52-A7C4-4E21-A12A-02546D4775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66031F-5A79-48A7-8EDC-DDD9A9E4B9FC}"/>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76352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9188483-96C4-4E9C-AA6A-E70005461AEE}"/>
              </a:ext>
            </a:extLst>
          </p:cNvPr>
          <p:cNvSpPr/>
          <p:nvPr/>
        </p:nvSpPr>
        <p:spPr>
          <a:xfrm>
            <a:off x="9144000" y="0"/>
            <a:ext cx="3048000" cy="6854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0E4FCD54-7F0B-446E-9998-93E7BD7CE74D}"/>
              </a:ext>
            </a:extLst>
          </p:cNvPr>
          <p:cNvSpPr>
            <a:spLocks noGrp="1"/>
          </p:cNvSpPr>
          <p:nvPr>
            <p:ph type="title" orient="vert"/>
          </p:nvPr>
        </p:nvSpPr>
        <p:spPr>
          <a:xfrm>
            <a:off x="9534222" y="365125"/>
            <a:ext cx="2238678"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0766238-BBF1-4672-BC09-746C6967E5DF}"/>
              </a:ext>
            </a:extLst>
          </p:cNvPr>
          <p:cNvSpPr>
            <a:spLocks noGrp="1"/>
          </p:cNvSpPr>
          <p:nvPr>
            <p:ph type="body" orient="vert" idx="1"/>
          </p:nvPr>
        </p:nvSpPr>
        <p:spPr>
          <a:xfrm>
            <a:off x="484552" y="365125"/>
            <a:ext cx="8374062"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F8F32A5-B67B-45C1-B454-12E9FBE0C869}"/>
              </a:ext>
            </a:extLst>
          </p:cNvPr>
          <p:cNvSpPr>
            <a:spLocks noGrp="1"/>
          </p:cNvSpPr>
          <p:nvPr>
            <p:ph type="dt" sz="half" idx="10"/>
          </p:nvPr>
        </p:nvSpPr>
        <p:spPr/>
        <p:txBody>
          <a:bodyPr/>
          <a:lstStyle/>
          <a:p>
            <a:fld id="{03DC58E8-4105-4980-8079-EF2CBC819C4C}" type="datetime2">
              <a:rPr lang="en-US" smtClean="0"/>
              <a:t>Monday, February 13, 2023</a:t>
            </a:fld>
            <a:endParaRPr lang="en-US"/>
          </a:p>
        </p:txBody>
      </p:sp>
      <p:sp>
        <p:nvSpPr>
          <p:cNvPr id="5" name="Footer Placeholder 4">
            <a:extLst>
              <a:ext uri="{FF2B5EF4-FFF2-40B4-BE49-F238E27FC236}">
                <a16:creationId xmlns:a16="http://schemas.microsoft.com/office/drawing/2014/main" id="{48E91896-9441-4636-89D5-84E5932A1EDB}"/>
              </a:ext>
            </a:extLst>
          </p:cNvPr>
          <p:cNvSpPr>
            <a:spLocks noGrp="1"/>
          </p:cNvSpPr>
          <p:nvPr>
            <p:ph type="ftr" sz="quarter" idx="11"/>
          </p:nvPr>
        </p:nvSpPr>
        <p:spPr>
          <a:xfrm>
            <a:off x="3228110" y="6356350"/>
            <a:ext cx="4114800" cy="365125"/>
          </a:xfrm>
        </p:spPr>
        <p:txBody>
          <a:bodyPr/>
          <a:lstStyle/>
          <a:p>
            <a:endParaRPr lang="en-US" dirty="0"/>
          </a:p>
        </p:txBody>
      </p:sp>
      <p:sp>
        <p:nvSpPr>
          <p:cNvPr id="6" name="Slide Number Placeholder 5">
            <a:extLst>
              <a:ext uri="{FF2B5EF4-FFF2-40B4-BE49-F238E27FC236}">
                <a16:creationId xmlns:a16="http://schemas.microsoft.com/office/drawing/2014/main" id="{88937DFE-7F48-4EB0-83BC-A93F342D2618}"/>
              </a:ext>
            </a:extLst>
          </p:cNvPr>
          <p:cNvSpPr>
            <a:spLocks noGrp="1"/>
          </p:cNvSpPr>
          <p:nvPr>
            <p:ph type="sldNum" sz="quarter" idx="12"/>
          </p:nvPr>
        </p:nvSpPr>
        <p:spPr/>
        <p:txBody>
          <a:bodyPr/>
          <a:lstStyle>
            <a:lvl1pPr>
              <a:defRPr>
                <a:solidFill>
                  <a:schemeClr val="bg1">
                    <a:alpha val="80000"/>
                  </a:schemeClr>
                </a:solidFill>
              </a:defRPr>
            </a:lvl1pPr>
          </a:lstStyle>
          <a:p>
            <a:fld id="{1F646F3F-274D-499B-ABBE-824EB4ABDC3D}" type="slidenum">
              <a:rPr lang="en-US" smtClean="0"/>
              <a:pPr/>
              <a:t>‹#›</a:t>
            </a:fld>
            <a:endParaRPr lang="en-US" dirty="0"/>
          </a:p>
        </p:txBody>
      </p:sp>
    </p:spTree>
    <p:extLst>
      <p:ext uri="{BB962C8B-B14F-4D97-AF65-F5344CB8AC3E}">
        <p14:creationId xmlns:p14="http://schemas.microsoft.com/office/powerpoint/2010/main" val="850386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9CF16-986E-4D90-AA40-CDB46E23320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A6F14DA-A783-43BC-8F15-95408B89DE0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58C48B6-C394-452A-94D9-D4802755D841}"/>
              </a:ext>
            </a:extLst>
          </p:cNvPr>
          <p:cNvSpPr>
            <a:spLocks noGrp="1"/>
          </p:cNvSpPr>
          <p:nvPr>
            <p:ph type="dt" sz="half" idx="10"/>
          </p:nvPr>
        </p:nvSpPr>
        <p:spPr/>
        <p:txBody>
          <a:bodyPr/>
          <a:lstStyle/>
          <a:p>
            <a:fld id="{CA2575BD-0EF0-4E89-B96F-94BD73B0680E}" type="datetime2">
              <a:rPr lang="en-US" smtClean="0"/>
              <a:t>Monday, February 13, 2023</a:t>
            </a:fld>
            <a:endParaRPr lang="en-US"/>
          </a:p>
        </p:txBody>
      </p:sp>
      <p:sp>
        <p:nvSpPr>
          <p:cNvPr id="5" name="Footer Placeholder 4">
            <a:extLst>
              <a:ext uri="{FF2B5EF4-FFF2-40B4-BE49-F238E27FC236}">
                <a16:creationId xmlns:a16="http://schemas.microsoft.com/office/drawing/2014/main" id="{43858A8A-3DD0-41C8-9F48-F4309FA195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706C92-7C02-4D34-B3E5-D549A7A36BD3}"/>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111757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66F9FA-E6B8-4CFC-B3F1-0C075546EE33}"/>
              </a:ext>
            </a:extLst>
          </p:cNvPr>
          <p:cNvSpPr/>
          <p:nvPr/>
        </p:nvSpPr>
        <p:spPr>
          <a:xfrm>
            <a:off x="0" y="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16F270-B2AA-4935-885F-5924B1F63A3E}"/>
              </a:ext>
            </a:extLst>
          </p:cNvPr>
          <p:cNvSpPr>
            <a:spLocks noGrp="1"/>
          </p:cNvSpPr>
          <p:nvPr>
            <p:ph type="title"/>
          </p:nvPr>
        </p:nvSpPr>
        <p:spPr>
          <a:xfrm>
            <a:off x="484552" y="457200"/>
            <a:ext cx="10862898" cy="2724151"/>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522658E-3D87-4D5A-A602-847153CC4845}"/>
              </a:ext>
            </a:extLst>
          </p:cNvPr>
          <p:cNvSpPr>
            <a:spLocks noGrp="1"/>
          </p:cNvSpPr>
          <p:nvPr>
            <p:ph type="body" idx="1"/>
          </p:nvPr>
        </p:nvSpPr>
        <p:spPr>
          <a:xfrm>
            <a:off x="484552" y="3695701"/>
            <a:ext cx="10862898" cy="2393950"/>
          </a:xfr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FAB1D84-A229-45B1-BD42-0DC0CE9F8DE9}"/>
              </a:ext>
            </a:extLst>
          </p:cNvPr>
          <p:cNvSpPr>
            <a:spLocks noGrp="1"/>
          </p:cNvSpPr>
          <p:nvPr>
            <p:ph type="dt" sz="half" idx="10"/>
          </p:nvPr>
        </p:nvSpPr>
        <p:spPr/>
        <p:txBody>
          <a:bodyPr/>
          <a:lstStyle/>
          <a:p>
            <a:fld id="{9FAD0625-D2DA-4B86-8985-1B230ABF08A7}" type="datetime2">
              <a:rPr lang="en-US" smtClean="0"/>
              <a:t>Monday, February 13, 2023</a:t>
            </a:fld>
            <a:endParaRPr lang="en-US"/>
          </a:p>
        </p:txBody>
      </p:sp>
      <p:sp>
        <p:nvSpPr>
          <p:cNvPr id="5" name="Footer Placeholder 4">
            <a:extLst>
              <a:ext uri="{FF2B5EF4-FFF2-40B4-BE49-F238E27FC236}">
                <a16:creationId xmlns:a16="http://schemas.microsoft.com/office/drawing/2014/main" id="{2664EEF4-D461-49D7-8F24-8BFE2444B6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44055A-7488-4646-9E88-692036EA22DE}"/>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231753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F1F74-ED26-4F8B-BF51-3533D8404E5A}"/>
              </a:ext>
            </a:extLst>
          </p:cNvPr>
          <p:cNvSpPr>
            <a:spLocks noGrp="1"/>
          </p:cNvSpPr>
          <p:nvPr>
            <p:ph type="title"/>
          </p:nvPr>
        </p:nvSpPr>
        <p:spPr>
          <a:xfrm>
            <a:off x="484552" y="365760"/>
            <a:ext cx="11264536" cy="168751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201D2D7-7F18-43E0-9B2E-3FCD83CC83BC}"/>
              </a:ext>
            </a:extLst>
          </p:cNvPr>
          <p:cNvSpPr>
            <a:spLocks noGrp="1"/>
          </p:cNvSpPr>
          <p:nvPr>
            <p:ph sz="half" idx="1"/>
          </p:nvPr>
        </p:nvSpPr>
        <p:spPr>
          <a:xfrm>
            <a:off x="484552" y="2552699"/>
            <a:ext cx="5323703" cy="3624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FCBBB66-EB7D-4F8C-9C78-1D1C88846469}"/>
              </a:ext>
            </a:extLst>
          </p:cNvPr>
          <p:cNvSpPr>
            <a:spLocks noGrp="1"/>
          </p:cNvSpPr>
          <p:nvPr>
            <p:ph sz="half" idx="2"/>
          </p:nvPr>
        </p:nvSpPr>
        <p:spPr>
          <a:xfrm>
            <a:off x="6270162" y="2552699"/>
            <a:ext cx="5323703" cy="3624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7A684E6-393D-4587-AA45-E6734FB47AEC}"/>
              </a:ext>
            </a:extLst>
          </p:cNvPr>
          <p:cNvSpPr>
            <a:spLocks noGrp="1"/>
          </p:cNvSpPr>
          <p:nvPr>
            <p:ph type="dt" sz="half" idx="10"/>
          </p:nvPr>
        </p:nvSpPr>
        <p:spPr/>
        <p:txBody>
          <a:bodyPr/>
          <a:lstStyle/>
          <a:p>
            <a:fld id="{9C24903E-676D-48F9-8337-6BF90A89B793}" type="datetime2">
              <a:rPr lang="en-US" smtClean="0"/>
              <a:t>Monday, February 13, 2023</a:t>
            </a:fld>
            <a:endParaRPr lang="en-US"/>
          </a:p>
        </p:txBody>
      </p:sp>
      <p:sp>
        <p:nvSpPr>
          <p:cNvPr id="6" name="Footer Placeholder 5">
            <a:extLst>
              <a:ext uri="{FF2B5EF4-FFF2-40B4-BE49-F238E27FC236}">
                <a16:creationId xmlns:a16="http://schemas.microsoft.com/office/drawing/2014/main" id="{0A1D8EE0-0333-4ABC-AE18-10DD5071CF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452369-A8F0-4709-8372-B420A67DB7CC}"/>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4149949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91592-4621-4D72-BC2D-F2C439F81B81}"/>
              </a:ext>
            </a:extLst>
          </p:cNvPr>
          <p:cNvSpPr>
            <a:spLocks noGrp="1"/>
          </p:cNvSpPr>
          <p:nvPr>
            <p:ph type="title"/>
          </p:nvPr>
        </p:nvSpPr>
        <p:spPr>
          <a:xfrm>
            <a:off x="484552" y="365759"/>
            <a:ext cx="10870836" cy="169164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4B823F5-0A90-4666-BE88-2BE0D0A61603}"/>
              </a:ext>
            </a:extLst>
          </p:cNvPr>
          <p:cNvSpPr>
            <a:spLocks noGrp="1"/>
          </p:cNvSpPr>
          <p:nvPr>
            <p:ph type="body" idx="1"/>
          </p:nvPr>
        </p:nvSpPr>
        <p:spPr>
          <a:xfrm>
            <a:off x="484552" y="2436473"/>
            <a:ext cx="5332026"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EC6A7C-6260-463D-B3FD-71A07ACD0669}"/>
              </a:ext>
            </a:extLst>
          </p:cNvPr>
          <p:cNvSpPr>
            <a:spLocks noGrp="1"/>
          </p:cNvSpPr>
          <p:nvPr>
            <p:ph sz="half" idx="2"/>
          </p:nvPr>
        </p:nvSpPr>
        <p:spPr>
          <a:xfrm>
            <a:off x="484552" y="3409051"/>
            <a:ext cx="5332026" cy="27806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7BF2AF8D-90ED-4512-9423-C91BF73A99B2}"/>
              </a:ext>
            </a:extLst>
          </p:cNvPr>
          <p:cNvSpPr>
            <a:spLocks noGrp="1"/>
          </p:cNvSpPr>
          <p:nvPr>
            <p:ph type="body" sz="quarter" idx="3"/>
          </p:nvPr>
        </p:nvSpPr>
        <p:spPr>
          <a:xfrm>
            <a:off x="6270162" y="2436473"/>
            <a:ext cx="5358285"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ED838EA-E20D-4CC3-83C2-AFE0DE9F7376}"/>
              </a:ext>
            </a:extLst>
          </p:cNvPr>
          <p:cNvSpPr>
            <a:spLocks noGrp="1"/>
          </p:cNvSpPr>
          <p:nvPr>
            <p:ph sz="quarter" idx="4"/>
          </p:nvPr>
        </p:nvSpPr>
        <p:spPr>
          <a:xfrm>
            <a:off x="6270162" y="3409051"/>
            <a:ext cx="5358285" cy="27806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3603F8A-08E1-4160-9B7E-E0CA4BF8EC3C}"/>
              </a:ext>
            </a:extLst>
          </p:cNvPr>
          <p:cNvSpPr>
            <a:spLocks noGrp="1"/>
          </p:cNvSpPr>
          <p:nvPr>
            <p:ph type="dt" sz="half" idx="10"/>
          </p:nvPr>
        </p:nvSpPr>
        <p:spPr/>
        <p:txBody>
          <a:bodyPr/>
          <a:lstStyle/>
          <a:p>
            <a:fld id="{079CCC68-768D-4EF4-9661-71434BDB58DC}" type="datetime2">
              <a:rPr lang="en-US" smtClean="0"/>
              <a:t>Monday, February 13, 2023</a:t>
            </a:fld>
            <a:endParaRPr lang="en-US"/>
          </a:p>
        </p:txBody>
      </p:sp>
      <p:sp>
        <p:nvSpPr>
          <p:cNvPr id="8" name="Footer Placeholder 7">
            <a:extLst>
              <a:ext uri="{FF2B5EF4-FFF2-40B4-BE49-F238E27FC236}">
                <a16:creationId xmlns:a16="http://schemas.microsoft.com/office/drawing/2014/main" id="{118291AB-3C5C-4BE1-9E50-02F4893363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A596E64-CD6C-4CF7-8624-FA4AE9760EEB}"/>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956124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562B3-06A0-4F2F-96EC-A062DAE2FE7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8FC0095-49F0-4A83-AE8C-9D13E15C2BD8}"/>
              </a:ext>
            </a:extLst>
          </p:cNvPr>
          <p:cNvSpPr>
            <a:spLocks noGrp="1"/>
          </p:cNvSpPr>
          <p:nvPr>
            <p:ph type="dt" sz="half" idx="10"/>
          </p:nvPr>
        </p:nvSpPr>
        <p:spPr/>
        <p:txBody>
          <a:bodyPr/>
          <a:lstStyle/>
          <a:p>
            <a:fld id="{2F001B19-AE3C-4A3D-8877-05A2C29D99DB}" type="datetime2">
              <a:rPr lang="en-US" smtClean="0"/>
              <a:t>Monday, February 13, 2023</a:t>
            </a:fld>
            <a:endParaRPr lang="en-US"/>
          </a:p>
        </p:txBody>
      </p:sp>
      <p:sp>
        <p:nvSpPr>
          <p:cNvPr id="4" name="Footer Placeholder 3">
            <a:extLst>
              <a:ext uri="{FF2B5EF4-FFF2-40B4-BE49-F238E27FC236}">
                <a16:creationId xmlns:a16="http://schemas.microsoft.com/office/drawing/2014/main" id="{61824898-D4EA-497A-8FC8-43E0D0213B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44821F6-2C08-450C-A18C-702D7384292F}"/>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682221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FFE119-5FCA-4D9C-9C07-1B81A0BF3BFF}"/>
              </a:ext>
            </a:extLst>
          </p:cNvPr>
          <p:cNvSpPr>
            <a:spLocks noGrp="1"/>
          </p:cNvSpPr>
          <p:nvPr>
            <p:ph type="dt" sz="half" idx="10"/>
          </p:nvPr>
        </p:nvSpPr>
        <p:spPr/>
        <p:txBody>
          <a:bodyPr/>
          <a:lstStyle/>
          <a:p>
            <a:fld id="{336DCF37-7D5C-443D-AFDD-913539F917A0}" type="datetime2">
              <a:rPr lang="en-US" smtClean="0"/>
              <a:t>Monday, February 13, 2023</a:t>
            </a:fld>
            <a:endParaRPr lang="en-US"/>
          </a:p>
        </p:txBody>
      </p:sp>
      <p:sp>
        <p:nvSpPr>
          <p:cNvPr id="3" name="Footer Placeholder 2">
            <a:extLst>
              <a:ext uri="{FF2B5EF4-FFF2-40B4-BE49-F238E27FC236}">
                <a16:creationId xmlns:a16="http://schemas.microsoft.com/office/drawing/2014/main" id="{2A2C5995-6284-4D7F-AB1C-CA8FE63A786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11E4B0D-9C21-48D0-9438-C473706814B3}"/>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176001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90AF76DA-8F95-47D9-9EB6-B1EC93437387}"/>
              </a:ext>
            </a:extLst>
          </p:cNvPr>
          <p:cNvGrpSpPr/>
          <p:nvPr/>
        </p:nvGrpSpPr>
        <p:grpSpPr>
          <a:xfrm>
            <a:off x="2" y="0"/>
            <a:ext cx="6095998" cy="6858002"/>
            <a:chOff x="1" y="4563942"/>
            <a:chExt cx="12192005" cy="2294060"/>
          </a:xfrm>
        </p:grpSpPr>
        <p:sp>
          <p:nvSpPr>
            <p:cNvPr id="28" name="Rectangle 27">
              <a:extLst>
                <a:ext uri="{FF2B5EF4-FFF2-40B4-BE49-F238E27FC236}">
                  <a16:creationId xmlns:a16="http://schemas.microsoft.com/office/drawing/2014/main" id="{31355B14-077B-4BA1-962D-6E97D93FFCCC}"/>
                </a:ext>
              </a:extLst>
            </p:cNvPr>
            <p:cNvSpPr/>
            <p:nvPr/>
          </p:nvSpPr>
          <p:spPr>
            <a:xfrm>
              <a:off x="10" y="4563942"/>
              <a:ext cx="12191996" cy="22940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230B99F-AC6F-4973-A35E-16C87C38711D}"/>
                </a:ext>
              </a:extLst>
            </p:cNvPr>
            <p:cNvSpPr/>
            <p:nvPr/>
          </p:nvSpPr>
          <p:spPr>
            <a:xfrm>
              <a:off x="1" y="4563942"/>
              <a:ext cx="12192000" cy="2294060"/>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a:extLst>
              <a:ext uri="{FF2B5EF4-FFF2-40B4-BE49-F238E27FC236}">
                <a16:creationId xmlns:a16="http://schemas.microsoft.com/office/drawing/2014/main" id="{58E41614-9483-47F8-A429-FB0D1C5AA89A}"/>
              </a:ext>
            </a:extLst>
          </p:cNvPr>
          <p:cNvSpPr/>
          <p:nvPr/>
        </p:nvSpPr>
        <p:spPr>
          <a:xfrm>
            <a:off x="0" y="0"/>
            <a:ext cx="6095999" cy="22911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B5E91C-3C4F-40A2-BCC6-918D3BEDD24B}"/>
              </a:ext>
            </a:extLst>
          </p:cNvPr>
          <p:cNvSpPr>
            <a:spLocks noGrp="1"/>
          </p:cNvSpPr>
          <p:nvPr>
            <p:ph type="title"/>
          </p:nvPr>
        </p:nvSpPr>
        <p:spPr>
          <a:xfrm>
            <a:off x="484552" y="457200"/>
            <a:ext cx="5287234" cy="1600200"/>
          </a:xfrm>
        </p:spPr>
        <p:txBody>
          <a:bodyPr anchor="b">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330F113-1C61-4F74-BD5B-727668BBEAFC}"/>
              </a:ext>
            </a:extLst>
          </p:cNvPr>
          <p:cNvSpPr>
            <a:spLocks noGrp="1"/>
          </p:cNvSpPr>
          <p:nvPr>
            <p:ph idx="1"/>
          </p:nvPr>
        </p:nvSpPr>
        <p:spPr>
          <a:xfrm>
            <a:off x="6270162" y="457201"/>
            <a:ext cx="5085226"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410EB228-A180-4DF6-9D5B-2CF86B6B9BB0}"/>
              </a:ext>
            </a:extLst>
          </p:cNvPr>
          <p:cNvSpPr>
            <a:spLocks noGrp="1"/>
          </p:cNvSpPr>
          <p:nvPr>
            <p:ph type="body" sz="half" idx="2"/>
          </p:nvPr>
        </p:nvSpPr>
        <p:spPr>
          <a:xfrm>
            <a:off x="484552" y="2514600"/>
            <a:ext cx="5287234" cy="33543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913719-D65D-4BAE-97B7-FAE8F39982EF}"/>
              </a:ext>
            </a:extLst>
          </p:cNvPr>
          <p:cNvSpPr>
            <a:spLocks noGrp="1"/>
          </p:cNvSpPr>
          <p:nvPr>
            <p:ph type="dt" sz="half" idx="10"/>
          </p:nvPr>
        </p:nvSpPr>
        <p:spPr/>
        <p:txBody>
          <a:bodyPr/>
          <a:lstStyle/>
          <a:p>
            <a:fld id="{4B924EBA-F8BC-4848-B24D-3BB5641A089C}" type="datetime2">
              <a:rPr lang="en-US" smtClean="0"/>
              <a:t>Monday, February 13, 2023</a:t>
            </a:fld>
            <a:endParaRPr lang="en-US"/>
          </a:p>
        </p:txBody>
      </p:sp>
      <p:sp>
        <p:nvSpPr>
          <p:cNvPr id="6" name="Footer Placeholder 5">
            <a:extLst>
              <a:ext uri="{FF2B5EF4-FFF2-40B4-BE49-F238E27FC236}">
                <a16:creationId xmlns:a16="http://schemas.microsoft.com/office/drawing/2014/main" id="{F747F5BB-DC3C-45D1-A0D2-05168FECA2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344BA3-19DB-4072-9A2C-08C92361AF9C}"/>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139881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0A6909D-DC0B-4221-8140-21E981D896AF}"/>
              </a:ext>
            </a:extLst>
          </p:cNvPr>
          <p:cNvGrpSpPr/>
          <p:nvPr/>
        </p:nvGrpSpPr>
        <p:grpSpPr>
          <a:xfrm>
            <a:off x="2" y="0"/>
            <a:ext cx="6095998" cy="6858002"/>
            <a:chOff x="1" y="4563942"/>
            <a:chExt cx="12192005" cy="2294060"/>
          </a:xfrm>
        </p:grpSpPr>
        <p:sp>
          <p:nvSpPr>
            <p:cNvPr id="9" name="Rectangle 8">
              <a:extLst>
                <a:ext uri="{FF2B5EF4-FFF2-40B4-BE49-F238E27FC236}">
                  <a16:creationId xmlns:a16="http://schemas.microsoft.com/office/drawing/2014/main" id="{53D581C2-F39E-4958-A3F3-BB65AB1C5E66}"/>
                </a:ext>
              </a:extLst>
            </p:cNvPr>
            <p:cNvSpPr/>
            <p:nvPr/>
          </p:nvSpPr>
          <p:spPr>
            <a:xfrm>
              <a:off x="10" y="4563942"/>
              <a:ext cx="12191996" cy="22940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FD77040-27EF-4D2C-8D34-32337B0C8544}"/>
                </a:ext>
              </a:extLst>
            </p:cNvPr>
            <p:cNvSpPr/>
            <p:nvPr/>
          </p:nvSpPr>
          <p:spPr>
            <a:xfrm>
              <a:off x="1" y="4563942"/>
              <a:ext cx="12192000" cy="2294060"/>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E1A26D20-69F8-4BBC-98C0-BEB470AB8284}"/>
              </a:ext>
            </a:extLst>
          </p:cNvPr>
          <p:cNvSpPr/>
          <p:nvPr/>
        </p:nvSpPr>
        <p:spPr>
          <a:xfrm>
            <a:off x="0" y="0"/>
            <a:ext cx="6095999" cy="22911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47B6BC-4B2A-4001-9634-47473F82701E}"/>
              </a:ext>
            </a:extLst>
          </p:cNvPr>
          <p:cNvSpPr>
            <a:spLocks noGrp="1"/>
          </p:cNvSpPr>
          <p:nvPr>
            <p:ph type="title"/>
          </p:nvPr>
        </p:nvSpPr>
        <p:spPr>
          <a:xfrm>
            <a:off x="484552" y="457200"/>
            <a:ext cx="5211519" cy="1600200"/>
          </a:xfrm>
        </p:spPr>
        <p:txBody>
          <a:bodyPr anchor="b">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0497D074-2CCB-4AB8-A7A0-7847D3C1EF8A}"/>
              </a:ext>
            </a:extLst>
          </p:cNvPr>
          <p:cNvSpPr>
            <a:spLocks noGrp="1"/>
          </p:cNvSpPr>
          <p:nvPr>
            <p:ph type="pic" idx="1"/>
          </p:nvPr>
        </p:nvSpPr>
        <p:spPr>
          <a:xfrm>
            <a:off x="6270162" y="457201"/>
            <a:ext cx="5085226"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51FB94BD-D906-4213-9F31-1BE17A86F926}"/>
              </a:ext>
            </a:extLst>
          </p:cNvPr>
          <p:cNvSpPr>
            <a:spLocks noGrp="1"/>
          </p:cNvSpPr>
          <p:nvPr>
            <p:ph type="body" sz="half" idx="2"/>
          </p:nvPr>
        </p:nvSpPr>
        <p:spPr>
          <a:xfrm>
            <a:off x="484552" y="2514600"/>
            <a:ext cx="5211519" cy="33543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1B8431-70CB-4E9F-8A49-CDFF18554212}"/>
              </a:ext>
            </a:extLst>
          </p:cNvPr>
          <p:cNvSpPr>
            <a:spLocks noGrp="1"/>
          </p:cNvSpPr>
          <p:nvPr>
            <p:ph type="dt" sz="half" idx="10"/>
          </p:nvPr>
        </p:nvSpPr>
        <p:spPr/>
        <p:txBody>
          <a:bodyPr/>
          <a:lstStyle/>
          <a:p>
            <a:fld id="{53C3E2D6-21A2-430A-9795-48A157D17A68}" type="datetime2">
              <a:rPr lang="en-US" smtClean="0"/>
              <a:t>Monday, February 13, 2023</a:t>
            </a:fld>
            <a:endParaRPr lang="en-US"/>
          </a:p>
        </p:txBody>
      </p:sp>
      <p:sp>
        <p:nvSpPr>
          <p:cNvPr id="6" name="Footer Placeholder 5">
            <a:extLst>
              <a:ext uri="{FF2B5EF4-FFF2-40B4-BE49-F238E27FC236}">
                <a16:creationId xmlns:a16="http://schemas.microsoft.com/office/drawing/2014/main" id="{ADD2F293-170E-410E-88BF-187A63C5E0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ED93A2-588D-43B5-B6FA-0B7892E6E138}"/>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604863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A26A151-13BF-4305-A6DC-9DC7C9877195}"/>
              </a:ext>
            </a:extLst>
          </p:cNvPr>
          <p:cNvSpPr/>
          <p:nvPr/>
        </p:nvSpPr>
        <p:spPr>
          <a:xfrm>
            <a:off x="0" y="0"/>
            <a:ext cx="12192000" cy="22911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3DEE6AE3-3BCC-4B3B-AC4E-60F91014449A}"/>
              </a:ext>
            </a:extLst>
          </p:cNvPr>
          <p:cNvSpPr>
            <a:spLocks noGrp="1"/>
          </p:cNvSpPr>
          <p:nvPr>
            <p:ph type="title"/>
          </p:nvPr>
        </p:nvSpPr>
        <p:spPr>
          <a:xfrm>
            <a:off x="484552" y="365125"/>
            <a:ext cx="10869248" cy="168751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4CB514A-E7EA-41A8-ADBA-85CA1DF6D349}"/>
              </a:ext>
            </a:extLst>
          </p:cNvPr>
          <p:cNvSpPr>
            <a:spLocks noGrp="1"/>
          </p:cNvSpPr>
          <p:nvPr>
            <p:ph type="body" idx="1"/>
          </p:nvPr>
        </p:nvSpPr>
        <p:spPr>
          <a:xfrm>
            <a:off x="484552" y="2576513"/>
            <a:ext cx="10869248" cy="36004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19CB0BD-D6E3-4B3D-BCBB-6FECA5D6323C}"/>
              </a:ext>
            </a:extLst>
          </p:cNvPr>
          <p:cNvSpPr>
            <a:spLocks noGrp="1"/>
          </p:cNvSpPr>
          <p:nvPr>
            <p:ph type="dt" sz="half" idx="2"/>
          </p:nvPr>
        </p:nvSpPr>
        <p:spPr>
          <a:xfrm>
            <a:off x="146221" y="6357208"/>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15CF913-5AF7-4D8D-AC22-C87F0BE3A0E9}" type="datetime2">
              <a:rPr lang="en-US" smtClean="0"/>
              <a:t>Monday, February 13, 2023</a:t>
            </a:fld>
            <a:endParaRPr lang="en-US" dirty="0"/>
          </a:p>
        </p:txBody>
      </p:sp>
      <p:sp>
        <p:nvSpPr>
          <p:cNvPr id="5" name="Footer Placeholder 4">
            <a:extLst>
              <a:ext uri="{FF2B5EF4-FFF2-40B4-BE49-F238E27FC236}">
                <a16:creationId xmlns:a16="http://schemas.microsoft.com/office/drawing/2014/main" id="{A84147F7-B466-4892-BE27-876F947515C8}"/>
              </a:ext>
            </a:extLst>
          </p:cNvPr>
          <p:cNvSpPr>
            <a:spLocks noGrp="1"/>
          </p:cNvSpPr>
          <p:nvPr>
            <p:ph type="ftr" sz="quarter" idx="3"/>
          </p:nvPr>
        </p:nvSpPr>
        <p:spPr>
          <a:xfrm>
            <a:off x="6270162" y="6356350"/>
            <a:ext cx="411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64B4FE0-65CC-4435-A6AF-150E52F35BB8}"/>
              </a:ext>
            </a:extLst>
          </p:cNvPr>
          <p:cNvSpPr>
            <a:spLocks noGrp="1"/>
          </p:cNvSpPr>
          <p:nvPr>
            <p:ph type="sldNum" sz="quarter" idx="4"/>
          </p:nvPr>
        </p:nvSpPr>
        <p:spPr>
          <a:xfrm>
            <a:off x="10764983" y="6356350"/>
            <a:ext cx="1280796"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F646F3F-274D-499B-ABBE-824EB4ABDC3D}" type="slidenum">
              <a:rPr lang="en-US" smtClean="0"/>
              <a:pPr/>
              <a:t>‹#›</a:t>
            </a:fld>
            <a:endParaRPr lang="en-US" dirty="0"/>
          </a:p>
        </p:txBody>
      </p:sp>
    </p:spTree>
    <p:extLst>
      <p:ext uri="{BB962C8B-B14F-4D97-AF65-F5344CB8AC3E}">
        <p14:creationId xmlns:p14="http://schemas.microsoft.com/office/powerpoint/2010/main" val="1620905135"/>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hf hdr="0" ftr="0"/>
  <p:txStyles>
    <p:titleStyle>
      <a:lvl1pPr algn="l" defTabSz="914400" rtl="0" eaLnBrk="1" latinLnBrk="0" hangingPunct="1">
        <a:lnSpc>
          <a:spcPct val="100000"/>
        </a:lnSpc>
        <a:spcBef>
          <a:spcPct val="0"/>
        </a:spcBef>
        <a:buNone/>
        <a:defRPr sz="5400" kern="1200">
          <a:solidFill>
            <a:schemeClr val="bg1"/>
          </a:solidFill>
          <a:latin typeface="+mj-lt"/>
          <a:ea typeface="+mj-ea"/>
          <a:cs typeface="+mj-cs"/>
        </a:defRPr>
      </a:lvl1pPr>
    </p:titleStyle>
    <p:bodyStyle>
      <a:lvl1pPr marL="0" indent="0" algn="l" defTabSz="914400" rtl="0" eaLnBrk="1" latinLnBrk="0" hangingPunct="1">
        <a:lnSpc>
          <a:spcPct val="120000"/>
        </a:lnSpc>
        <a:spcBef>
          <a:spcPts val="1000"/>
        </a:spcBef>
        <a:buFont typeface="Arial" panose="020B0604020202020204" pitchFamily="34" charset="0"/>
        <a:buNone/>
        <a:defRPr sz="2000" kern="1200">
          <a:solidFill>
            <a:schemeClr val="tx1"/>
          </a:solidFill>
          <a:latin typeface="+mn-lt"/>
          <a:ea typeface="+mn-ea"/>
          <a:cs typeface="+mn-cs"/>
        </a:defRPr>
      </a:lvl1pPr>
      <a:lvl2pPr marL="2286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mn-lt"/>
          <a:ea typeface="+mn-ea"/>
          <a:cs typeface="+mn-cs"/>
        </a:defRPr>
      </a:lvl2pPr>
      <a:lvl3pPr marL="457200" indent="0" algn="l"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3pPr>
      <a:lvl4pPr marL="685800" indent="0" algn="l" defTabSz="914400" rtl="0" eaLnBrk="1" latinLnBrk="0" hangingPunct="1">
        <a:lnSpc>
          <a:spcPct val="120000"/>
        </a:lnSpc>
        <a:spcBef>
          <a:spcPts val="500"/>
        </a:spcBef>
        <a:buFont typeface="Arial" panose="020B0604020202020204" pitchFamily="34" charset="0"/>
        <a:buNone/>
        <a:defRPr sz="1400" kern="1200">
          <a:solidFill>
            <a:schemeClr val="tx1"/>
          </a:solidFill>
          <a:latin typeface="+mn-lt"/>
          <a:ea typeface="+mn-ea"/>
          <a:cs typeface="+mn-cs"/>
        </a:defRPr>
      </a:lvl4pPr>
      <a:lvl5pPr marL="914400" indent="0" algn="l" defTabSz="914400" rtl="0" eaLnBrk="1" latinLnBrk="0" hangingPunct="1">
        <a:lnSpc>
          <a:spcPct val="12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Robert@RobertEckardLaw.com" TargetMode="External"/><Relationship Id="rId2" Type="http://schemas.openxmlformats.org/officeDocument/2006/relationships/hyperlink" Target="http://www.RobertEckardLaw.com" TargetMode="External"/><Relationship Id="rId1" Type="http://schemas.openxmlformats.org/officeDocument/2006/relationships/slideLayout" Target="../slideLayouts/slideLayout9.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EA26A151-13BF-4305-A6DC-9DC7C98771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911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6EFFDDA6-2CAE-438F-B0D6-FF4E710E24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12129884" y="6324431"/>
            <a:ext cx="62116" cy="4289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2" name="Rectangle 41">
            <a:extLst>
              <a:ext uri="{FF2B5EF4-FFF2-40B4-BE49-F238E27FC236}">
                <a16:creationId xmlns:a16="http://schemas.microsoft.com/office/drawing/2014/main" id="{F06B261F-632C-43DC-8DC7-7723B3682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E524C7F-EE50-42C5-9434-7C78CE0444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3644" cy="686133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84552" y="190240"/>
            <a:ext cx="5284957" cy="3404391"/>
          </a:xfrm>
        </p:spPr>
        <p:txBody>
          <a:bodyPr vert="horz" lIns="91440" tIns="45720" rIns="91440" bIns="45720" rtlCol="0" anchor="b">
            <a:normAutofit/>
          </a:bodyPr>
          <a:lstStyle/>
          <a:p>
            <a:pPr>
              <a:lnSpc>
                <a:spcPct val="90000"/>
              </a:lnSpc>
            </a:pPr>
            <a:r>
              <a:rPr lang="en-US" sz="3600" dirty="0">
                <a:latin typeface="Arial"/>
                <a:cs typeface="Arial"/>
              </a:rPr>
              <a:t>The Intersection Between Business (Litigation) and Probate</a:t>
            </a:r>
            <a:br>
              <a:rPr lang="en-US" sz="3600" dirty="0">
                <a:latin typeface="Arial"/>
              </a:rPr>
            </a:br>
            <a:br>
              <a:rPr lang="en-US" sz="4200" dirty="0"/>
            </a:br>
            <a:r>
              <a:rPr lang="en-US" sz="2000" dirty="0">
                <a:latin typeface="Arial"/>
                <a:cs typeface="Arial"/>
              </a:rPr>
              <a:t>Robert D. Eckard,</a:t>
            </a:r>
            <a:br>
              <a:rPr lang="en-US" sz="2000" dirty="0">
                <a:latin typeface="Arial"/>
              </a:rPr>
            </a:br>
            <a:r>
              <a:rPr lang="en-US" sz="2000" dirty="0">
                <a:latin typeface="Arial"/>
                <a:cs typeface="Arial"/>
              </a:rPr>
              <a:t>Board Certified Business Litigation Specialist</a:t>
            </a:r>
          </a:p>
        </p:txBody>
      </p:sp>
      <p:sp>
        <p:nvSpPr>
          <p:cNvPr id="3" name="Subtitle 2"/>
          <p:cNvSpPr>
            <a:spLocks noGrp="1"/>
          </p:cNvSpPr>
          <p:nvPr>
            <p:ph type="subTitle" idx="1"/>
          </p:nvPr>
        </p:nvSpPr>
        <p:spPr>
          <a:xfrm>
            <a:off x="484552" y="3716992"/>
            <a:ext cx="5022630" cy="1972791"/>
          </a:xfrm>
        </p:spPr>
        <p:txBody>
          <a:bodyPr vert="horz" lIns="91440" tIns="45720" rIns="91440" bIns="45720" rtlCol="0" anchor="t">
            <a:normAutofit/>
          </a:bodyPr>
          <a:lstStyle/>
          <a:p>
            <a:r>
              <a:rPr lang="en-US" sz="3600" dirty="0">
                <a:solidFill>
                  <a:schemeClr val="bg1"/>
                </a:solidFill>
                <a:latin typeface="Arial"/>
                <a:cs typeface="Arial"/>
              </a:rPr>
              <a:t>2023 Probate Update</a:t>
            </a:r>
          </a:p>
          <a:p>
            <a:r>
              <a:rPr lang="en-US" dirty="0">
                <a:solidFill>
                  <a:schemeClr val="bg1"/>
                </a:solidFill>
                <a:latin typeface="Arial"/>
                <a:cs typeface="Arial"/>
              </a:rPr>
              <a:t>Clearwater and St. Petersburg Bars</a:t>
            </a:r>
          </a:p>
          <a:p>
            <a:r>
              <a:rPr lang="en-US" dirty="0">
                <a:solidFill>
                  <a:schemeClr val="bg1"/>
                </a:solidFill>
                <a:latin typeface="Arial"/>
                <a:cs typeface="Arial"/>
              </a:rPr>
              <a:t>February 17, 2023</a:t>
            </a:r>
          </a:p>
        </p:txBody>
      </p:sp>
      <p:pic>
        <p:nvPicPr>
          <p:cNvPr id="4" name="Picture 3">
            <a:extLst>
              <a:ext uri="{FF2B5EF4-FFF2-40B4-BE49-F238E27FC236}">
                <a16:creationId xmlns:a16="http://schemas.microsoft.com/office/drawing/2014/main" id="{72F72F07-7A19-5520-1D0E-24BEFB4EEF71}"/>
              </a:ext>
            </a:extLst>
          </p:cNvPr>
          <p:cNvPicPr>
            <a:picLocks noChangeAspect="1"/>
          </p:cNvPicPr>
          <p:nvPr/>
        </p:nvPicPr>
        <p:blipFill rotWithShape="1">
          <a:blip r:embed="rId2"/>
          <a:srcRect l="23513" r="31953"/>
          <a:stretch/>
        </p:blipFill>
        <p:spPr>
          <a:xfrm>
            <a:off x="6083644" y="10"/>
            <a:ext cx="6108356" cy="6857990"/>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6DB2C-2982-7244-A3CF-449D27776B6D}"/>
              </a:ext>
            </a:extLst>
          </p:cNvPr>
          <p:cNvSpPr>
            <a:spLocks noGrp="1"/>
          </p:cNvSpPr>
          <p:nvPr>
            <p:ph type="title"/>
          </p:nvPr>
        </p:nvSpPr>
        <p:spPr/>
        <p:txBody>
          <a:bodyPr/>
          <a:lstStyle/>
          <a:p>
            <a:r>
              <a:rPr lang="en-US" sz="5400" dirty="0">
                <a:latin typeface="Arial" panose="020B0604020202020204" pitchFamily="34" charset="0"/>
                <a:cs typeface="Arial" panose="020B0604020202020204" pitchFamily="34" charset="0"/>
              </a:rPr>
              <a:t>Florida Probate Code, Chapter 731-735, F.S.</a:t>
            </a:r>
            <a:endParaRPr lang="en-US" dirty="0"/>
          </a:p>
        </p:txBody>
      </p:sp>
      <p:sp>
        <p:nvSpPr>
          <p:cNvPr id="3" name="Text Placeholder 2">
            <a:extLst>
              <a:ext uri="{FF2B5EF4-FFF2-40B4-BE49-F238E27FC236}">
                <a16:creationId xmlns:a16="http://schemas.microsoft.com/office/drawing/2014/main" id="{D4BEDAB7-418F-3346-9DE3-D3BB52DCB9FE}"/>
              </a:ext>
            </a:extLst>
          </p:cNvPr>
          <p:cNvSpPr>
            <a:spLocks noGrp="1"/>
          </p:cNvSpPr>
          <p:nvPr>
            <p:ph type="body" idx="1"/>
          </p:nvPr>
        </p:nvSpPr>
        <p:spPr/>
        <p:txBody>
          <a:bodyPr/>
          <a:lstStyle/>
          <a:p>
            <a:r>
              <a:rPr lang="en-US" dirty="0"/>
              <a:t>Limiting Appearances in Litigation Matters</a:t>
            </a:r>
          </a:p>
        </p:txBody>
      </p:sp>
      <p:sp>
        <p:nvSpPr>
          <p:cNvPr id="4" name="Date Placeholder 3">
            <a:extLst>
              <a:ext uri="{FF2B5EF4-FFF2-40B4-BE49-F238E27FC236}">
                <a16:creationId xmlns:a16="http://schemas.microsoft.com/office/drawing/2014/main" id="{2A9F28A2-CF9E-20D4-B7AF-1DE808B0166C}"/>
              </a:ext>
            </a:extLst>
          </p:cNvPr>
          <p:cNvSpPr>
            <a:spLocks noGrp="1"/>
          </p:cNvSpPr>
          <p:nvPr>
            <p:ph type="dt" sz="half" idx="10"/>
          </p:nvPr>
        </p:nvSpPr>
        <p:spPr/>
        <p:txBody>
          <a:bodyPr/>
          <a:lstStyle/>
          <a:p>
            <a:fld id="{9FAD0625-D2DA-4B86-8985-1B230ABF08A7}" type="datetime2">
              <a:rPr lang="en-US" smtClean="0"/>
              <a:t>Monday, February 13, 2023</a:t>
            </a:fld>
            <a:endParaRPr lang="en-US"/>
          </a:p>
        </p:txBody>
      </p:sp>
      <p:sp>
        <p:nvSpPr>
          <p:cNvPr id="5" name="Slide Number Placeholder 4">
            <a:extLst>
              <a:ext uri="{FF2B5EF4-FFF2-40B4-BE49-F238E27FC236}">
                <a16:creationId xmlns:a16="http://schemas.microsoft.com/office/drawing/2014/main" id="{AEFA543D-B15A-3613-ACB8-70B9BE95C296}"/>
              </a:ext>
            </a:extLst>
          </p:cNvPr>
          <p:cNvSpPr>
            <a:spLocks noGrp="1"/>
          </p:cNvSpPr>
          <p:nvPr>
            <p:ph type="sldNum" sz="quarter" idx="12"/>
          </p:nvPr>
        </p:nvSpPr>
        <p:spPr/>
        <p:txBody>
          <a:bodyPr/>
          <a:lstStyle/>
          <a:p>
            <a:fld id="{1F646F3F-274D-499B-ABBE-824EB4ABDC3D}" type="slidenum">
              <a:rPr lang="en-US" smtClean="0"/>
              <a:t>10</a:t>
            </a:fld>
            <a:endParaRPr lang="en-US"/>
          </a:p>
        </p:txBody>
      </p:sp>
    </p:spTree>
    <p:extLst>
      <p:ext uri="{BB962C8B-B14F-4D97-AF65-F5344CB8AC3E}">
        <p14:creationId xmlns:p14="http://schemas.microsoft.com/office/powerpoint/2010/main" val="332201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31D56-8345-43A2-5605-D71CFEEA8CE6}"/>
              </a:ext>
            </a:extLst>
          </p:cNvPr>
          <p:cNvSpPr>
            <a:spLocks noGrp="1"/>
          </p:cNvSpPr>
          <p:nvPr>
            <p:ph type="title"/>
          </p:nvPr>
        </p:nvSpPr>
        <p:spPr/>
        <p:txBody>
          <a:bodyPr>
            <a:normAutofit/>
          </a:bodyPr>
          <a:lstStyle/>
          <a:p>
            <a:r>
              <a:rPr lang="en-US" sz="4800" dirty="0"/>
              <a:t>Florida Trust Code, Chapter 736, F.S.</a:t>
            </a:r>
          </a:p>
        </p:txBody>
      </p:sp>
      <p:sp>
        <p:nvSpPr>
          <p:cNvPr id="3" name="Text Placeholder 2">
            <a:extLst>
              <a:ext uri="{FF2B5EF4-FFF2-40B4-BE49-F238E27FC236}">
                <a16:creationId xmlns:a16="http://schemas.microsoft.com/office/drawing/2014/main" id="{11A525DD-CF45-7865-DA07-07EB0E7197C9}"/>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6C7A7A21-CC86-07B5-D31E-B7465F74DBA2}"/>
              </a:ext>
            </a:extLst>
          </p:cNvPr>
          <p:cNvSpPr>
            <a:spLocks noGrp="1"/>
          </p:cNvSpPr>
          <p:nvPr>
            <p:ph type="dt" sz="half" idx="10"/>
          </p:nvPr>
        </p:nvSpPr>
        <p:spPr/>
        <p:txBody>
          <a:bodyPr/>
          <a:lstStyle/>
          <a:p>
            <a:fld id="{E7A0E8F0-8D3E-4F5A-9251-A747616EBFFC}" type="datetime2">
              <a:rPr lang="en-US" smtClean="0"/>
              <a:t>Monday, February 13, 2023</a:t>
            </a:fld>
            <a:endParaRPr lang="en-US"/>
          </a:p>
        </p:txBody>
      </p:sp>
      <p:sp>
        <p:nvSpPr>
          <p:cNvPr id="5" name="Slide Number Placeholder 4">
            <a:extLst>
              <a:ext uri="{FF2B5EF4-FFF2-40B4-BE49-F238E27FC236}">
                <a16:creationId xmlns:a16="http://schemas.microsoft.com/office/drawing/2014/main" id="{74A7F9E5-6E60-30A7-1368-1212CB208BF5}"/>
              </a:ext>
            </a:extLst>
          </p:cNvPr>
          <p:cNvSpPr>
            <a:spLocks noGrp="1"/>
          </p:cNvSpPr>
          <p:nvPr>
            <p:ph type="sldNum" sz="quarter" idx="12"/>
          </p:nvPr>
        </p:nvSpPr>
        <p:spPr/>
        <p:txBody>
          <a:bodyPr/>
          <a:lstStyle/>
          <a:p>
            <a:fld id="{1F646F3F-274D-499B-ABBE-824EB4ABDC3D}" type="slidenum">
              <a:rPr lang="en-US" smtClean="0"/>
              <a:t>11</a:t>
            </a:fld>
            <a:endParaRPr lang="en-US"/>
          </a:p>
        </p:txBody>
      </p:sp>
    </p:spTree>
    <p:extLst>
      <p:ext uri="{BB962C8B-B14F-4D97-AF65-F5344CB8AC3E}">
        <p14:creationId xmlns:p14="http://schemas.microsoft.com/office/powerpoint/2010/main" val="2235816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08F01-5117-6491-FC5A-B2568DB68248}"/>
              </a:ext>
            </a:extLst>
          </p:cNvPr>
          <p:cNvSpPr>
            <a:spLocks noGrp="1"/>
          </p:cNvSpPr>
          <p:nvPr>
            <p:ph type="title"/>
          </p:nvPr>
        </p:nvSpPr>
        <p:spPr/>
        <p:txBody>
          <a:bodyPr/>
          <a:lstStyle/>
          <a:p>
            <a:pPr marL="914400" indent="-914400">
              <a:buAutoNum type="romanUcPeriod"/>
            </a:pPr>
            <a:r>
              <a:rPr lang="en-US" dirty="0"/>
              <a:t>Causes of Action: Probate vs Business Litigation</a:t>
            </a:r>
          </a:p>
        </p:txBody>
      </p:sp>
      <p:sp>
        <p:nvSpPr>
          <p:cNvPr id="3" name="Text Placeholder 2">
            <a:extLst>
              <a:ext uri="{FF2B5EF4-FFF2-40B4-BE49-F238E27FC236}">
                <a16:creationId xmlns:a16="http://schemas.microsoft.com/office/drawing/2014/main" id="{F601ADF5-22EF-D6D4-47A3-DAECD6238CB9}"/>
              </a:ext>
            </a:extLst>
          </p:cNvPr>
          <p:cNvSpPr>
            <a:spLocks noGrp="1"/>
          </p:cNvSpPr>
          <p:nvPr>
            <p:ph type="body" idx="1"/>
          </p:nvPr>
        </p:nvSpPr>
        <p:spPr>
          <a:xfrm>
            <a:off x="484552" y="3506598"/>
            <a:ext cx="10862898" cy="3196205"/>
          </a:xfrm>
        </p:spPr>
        <p:txBody>
          <a:bodyPr>
            <a:normAutofit lnSpcReduction="10000"/>
          </a:bodyPr>
          <a:lstStyle/>
          <a:p>
            <a:pPr marL="914400" lvl="1" indent="-457200">
              <a:buAutoNum type="alphaUcPeriod"/>
            </a:pPr>
            <a:r>
              <a:rPr lang="en-US" sz="1600" b="1" dirty="0">
                <a:solidFill>
                  <a:schemeClr val="tx1"/>
                </a:solidFill>
              </a:rPr>
              <a:t>Probate and the Florida Trust Code Litigation</a:t>
            </a:r>
          </a:p>
          <a:p>
            <a:pPr lvl="2"/>
            <a:r>
              <a:rPr lang="en-US" sz="1600" dirty="0">
                <a:solidFill>
                  <a:schemeClr val="tx1"/>
                </a:solidFill>
              </a:rPr>
              <a:t>(1) Declaratory Judgment</a:t>
            </a:r>
          </a:p>
          <a:p>
            <a:pPr lvl="1"/>
            <a:r>
              <a:rPr lang="en-US" sz="1600" dirty="0">
                <a:solidFill>
                  <a:schemeClr val="tx1"/>
                </a:solidFill>
              </a:rPr>
              <a:t>	(2) Intentional Interference with Expectancy</a:t>
            </a:r>
          </a:p>
          <a:p>
            <a:pPr lvl="1"/>
            <a:r>
              <a:rPr lang="en-US" sz="1600" dirty="0">
                <a:solidFill>
                  <a:schemeClr val="tx1"/>
                </a:solidFill>
              </a:rPr>
              <a:t>	(3) Abuse of Power of Attorney</a:t>
            </a:r>
          </a:p>
          <a:p>
            <a:pPr lvl="1"/>
            <a:r>
              <a:rPr lang="en-US" sz="1600" dirty="0">
                <a:solidFill>
                  <a:schemeClr val="tx1"/>
                </a:solidFill>
              </a:rPr>
              <a:t>	(4) Demand for Accounting</a:t>
            </a:r>
          </a:p>
          <a:p>
            <a:pPr lvl="1"/>
            <a:r>
              <a:rPr lang="en-US" sz="1600" dirty="0">
                <a:solidFill>
                  <a:schemeClr val="tx1"/>
                </a:solidFill>
              </a:rPr>
              <a:t>	(5) Trust Contests</a:t>
            </a:r>
          </a:p>
          <a:p>
            <a:pPr lvl="1"/>
            <a:r>
              <a:rPr lang="en-US" sz="1600" dirty="0">
                <a:solidFill>
                  <a:schemeClr val="tx1"/>
                </a:solidFill>
              </a:rPr>
              <a:t>	(6) Exploitation of the Elderly</a:t>
            </a:r>
          </a:p>
          <a:p>
            <a:pPr lvl="1"/>
            <a:r>
              <a:rPr lang="en-US" sz="1600" dirty="0">
                <a:solidFill>
                  <a:schemeClr val="tx1"/>
                </a:solidFill>
              </a:rPr>
              <a:t>	(7) Challenge to Guardianship Proceedings</a:t>
            </a:r>
          </a:p>
          <a:p>
            <a:pPr lvl="1"/>
            <a:r>
              <a:rPr lang="en-US" sz="1600" dirty="0">
                <a:solidFill>
                  <a:schemeClr val="tx1"/>
                </a:solidFill>
              </a:rPr>
              <a:t>	(8) Tortious Interference with Estate Planning</a:t>
            </a:r>
          </a:p>
          <a:p>
            <a:pPr marL="914400" lvl="1" indent="-457200">
              <a:buAutoNum type="alphaUcPeriod"/>
            </a:pPr>
            <a:endParaRPr lang="en-US" dirty="0"/>
          </a:p>
          <a:p>
            <a:pPr marL="914400" lvl="1" indent="-457200">
              <a:buAutoNum type="alphaUcPeriod"/>
            </a:pPr>
            <a:endParaRPr lang="en-US" dirty="0"/>
          </a:p>
        </p:txBody>
      </p:sp>
      <p:sp>
        <p:nvSpPr>
          <p:cNvPr id="4" name="Date Placeholder 3">
            <a:extLst>
              <a:ext uri="{FF2B5EF4-FFF2-40B4-BE49-F238E27FC236}">
                <a16:creationId xmlns:a16="http://schemas.microsoft.com/office/drawing/2014/main" id="{9532574C-BED5-3629-472A-A3F656061E85}"/>
              </a:ext>
            </a:extLst>
          </p:cNvPr>
          <p:cNvSpPr>
            <a:spLocks noGrp="1"/>
          </p:cNvSpPr>
          <p:nvPr>
            <p:ph type="dt" sz="half" idx="10"/>
          </p:nvPr>
        </p:nvSpPr>
        <p:spPr/>
        <p:txBody>
          <a:bodyPr/>
          <a:lstStyle/>
          <a:p>
            <a:fld id="{43F1FC37-12E4-48AA-BC74-0D8794F39561}" type="datetime2">
              <a:rPr lang="en-US" smtClean="0"/>
              <a:t>Monday, February 13, 2023</a:t>
            </a:fld>
            <a:endParaRPr lang="en-US"/>
          </a:p>
        </p:txBody>
      </p:sp>
      <p:sp>
        <p:nvSpPr>
          <p:cNvPr id="5" name="Slide Number Placeholder 4">
            <a:extLst>
              <a:ext uri="{FF2B5EF4-FFF2-40B4-BE49-F238E27FC236}">
                <a16:creationId xmlns:a16="http://schemas.microsoft.com/office/drawing/2014/main" id="{181538E3-D8FD-5FD5-60A9-1D4D9FE90A6B}"/>
              </a:ext>
            </a:extLst>
          </p:cNvPr>
          <p:cNvSpPr>
            <a:spLocks noGrp="1"/>
          </p:cNvSpPr>
          <p:nvPr>
            <p:ph type="sldNum" sz="quarter" idx="12"/>
          </p:nvPr>
        </p:nvSpPr>
        <p:spPr/>
        <p:txBody>
          <a:bodyPr/>
          <a:lstStyle/>
          <a:p>
            <a:fld id="{1F646F3F-274D-499B-ABBE-824EB4ABDC3D}" type="slidenum">
              <a:rPr lang="en-US" smtClean="0"/>
              <a:t>12</a:t>
            </a:fld>
            <a:endParaRPr lang="en-US"/>
          </a:p>
        </p:txBody>
      </p:sp>
    </p:spTree>
    <p:extLst>
      <p:ext uri="{BB962C8B-B14F-4D97-AF65-F5344CB8AC3E}">
        <p14:creationId xmlns:p14="http://schemas.microsoft.com/office/powerpoint/2010/main" val="2687899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D1AA8-C96D-7E07-E34B-A4E49C782060}"/>
              </a:ext>
            </a:extLst>
          </p:cNvPr>
          <p:cNvSpPr>
            <a:spLocks noGrp="1"/>
          </p:cNvSpPr>
          <p:nvPr>
            <p:ph type="title"/>
          </p:nvPr>
        </p:nvSpPr>
        <p:spPr>
          <a:xfrm>
            <a:off x="736222" y="339754"/>
            <a:ext cx="10862898" cy="2724151"/>
          </a:xfrm>
        </p:spPr>
        <p:txBody>
          <a:bodyPr/>
          <a:lstStyle/>
          <a:p>
            <a:r>
              <a:rPr lang="en-US" dirty="0"/>
              <a:t>Causes of Action: Probate vs Business Litigation</a:t>
            </a:r>
          </a:p>
        </p:txBody>
      </p:sp>
      <p:sp>
        <p:nvSpPr>
          <p:cNvPr id="3" name="Text Placeholder 2">
            <a:extLst>
              <a:ext uri="{FF2B5EF4-FFF2-40B4-BE49-F238E27FC236}">
                <a16:creationId xmlns:a16="http://schemas.microsoft.com/office/drawing/2014/main" id="{2CCB97D8-0ABB-4D20-B7EC-6D088C204D6F}"/>
              </a:ext>
            </a:extLst>
          </p:cNvPr>
          <p:cNvSpPr>
            <a:spLocks noGrp="1"/>
          </p:cNvSpPr>
          <p:nvPr>
            <p:ph type="body" idx="1"/>
          </p:nvPr>
        </p:nvSpPr>
        <p:spPr/>
        <p:txBody>
          <a:bodyPr/>
          <a:lstStyle/>
          <a:p>
            <a:r>
              <a:rPr lang="en-US" dirty="0"/>
              <a:t>B. Business (Litigation)</a:t>
            </a:r>
          </a:p>
          <a:p>
            <a:r>
              <a:rPr lang="en-US" dirty="0"/>
              <a:t>	(1) Business Torts</a:t>
            </a:r>
          </a:p>
          <a:p>
            <a:r>
              <a:rPr lang="en-US" dirty="0"/>
              <a:t>	(2) Common Law Causes of Action</a:t>
            </a:r>
          </a:p>
          <a:p>
            <a:r>
              <a:rPr lang="en-US" dirty="0"/>
              <a:t>	(3) Statutory Causes of Action</a:t>
            </a:r>
          </a:p>
        </p:txBody>
      </p:sp>
      <p:sp>
        <p:nvSpPr>
          <p:cNvPr id="4" name="Date Placeholder 3">
            <a:extLst>
              <a:ext uri="{FF2B5EF4-FFF2-40B4-BE49-F238E27FC236}">
                <a16:creationId xmlns:a16="http://schemas.microsoft.com/office/drawing/2014/main" id="{43C36F71-6F8E-FD1B-935A-1C8E0EDFE53F}"/>
              </a:ext>
            </a:extLst>
          </p:cNvPr>
          <p:cNvSpPr>
            <a:spLocks noGrp="1"/>
          </p:cNvSpPr>
          <p:nvPr>
            <p:ph type="dt" sz="half" idx="10"/>
          </p:nvPr>
        </p:nvSpPr>
        <p:spPr/>
        <p:txBody>
          <a:bodyPr/>
          <a:lstStyle/>
          <a:p>
            <a:fld id="{896B0FA7-2F0A-464C-A8C8-3D9FE7A770C3}" type="datetime2">
              <a:rPr lang="en-US" smtClean="0"/>
              <a:t>Monday, February 13, 2023</a:t>
            </a:fld>
            <a:endParaRPr lang="en-US"/>
          </a:p>
        </p:txBody>
      </p:sp>
      <p:sp>
        <p:nvSpPr>
          <p:cNvPr id="5" name="Slide Number Placeholder 4">
            <a:extLst>
              <a:ext uri="{FF2B5EF4-FFF2-40B4-BE49-F238E27FC236}">
                <a16:creationId xmlns:a16="http://schemas.microsoft.com/office/drawing/2014/main" id="{BD0685FC-B649-395A-DF5B-CB4E5456C12A}"/>
              </a:ext>
            </a:extLst>
          </p:cNvPr>
          <p:cNvSpPr>
            <a:spLocks noGrp="1"/>
          </p:cNvSpPr>
          <p:nvPr>
            <p:ph type="sldNum" sz="quarter" idx="12"/>
          </p:nvPr>
        </p:nvSpPr>
        <p:spPr/>
        <p:txBody>
          <a:bodyPr/>
          <a:lstStyle/>
          <a:p>
            <a:fld id="{1F646F3F-274D-499B-ABBE-824EB4ABDC3D}" type="slidenum">
              <a:rPr lang="en-US" smtClean="0"/>
              <a:t>13</a:t>
            </a:fld>
            <a:endParaRPr lang="en-US"/>
          </a:p>
        </p:txBody>
      </p:sp>
    </p:spTree>
    <p:extLst>
      <p:ext uri="{BB962C8B-B14F-4D97-AF65-F5344CB8AC3E}">
        <p14:creationId xmlns:p14="http://schemas.microsoft.com/office/powerpoint/2010/main" val="18977361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1B40B-10FD-682C-8C21-0EDAA07DEE9E}"/>
              </a:ext>
            </a:extLst>
          </p:cNvPr>
          <p:cNvSpPr>
            <a:spLocks noGrp="1"/>
          </p:cNvSpPr>
          <p:nvPr>
            <p:ph type="title"/>
          </p:nvPr>
        </p:nvSpPr>
        <p:spPr/>
        <p:txBody>
          <a:bodyPr/>
          <a:lstStyle/>
          <a:p>
            <a:r>
              <a:rPr lang="en-US" dirty="0"/>
              <a:t>Causes of Action: Probate vs Business Litigation</a:t>
            </a:r>
          </a:p>
        </p:txBody>
      </p:sp>
      <p:sp>
        <p:nvSpPr>
          <p:cNvPr id="3" name="Text Placeholder 2">
            <a:extLst>
              <a:ext uri="{FF2B5EF4-FFF2-40B4-BE49-F238E27FC236}">
                <a16:creationId xmlns:a16="http://schemas.microsoft.com/office/drawing/2014/main" id="{CB9F1E83-3B7D-AC48-DB04-92210FBBF542}"/>
              </a:ext>
            </a:extLst>
          </p:cNvPr>
          <p:cNvSpPr>
            <a:spLocks noGrp="1"/>
          </p:cNvSpPr>
          <p:nvPr>
            <p:ph type="body" idx="1"/>
          </p:nvPr>
        </p:nvSpPr>
        <p:spPr/>
        <p:txBody>
          <a:bodyPr/>
          <a:lstStyle/>
          <a:p>
            <a:r>
              <a:rPr lang="en-US" dirty="0"/>
              <a:t>Business Litigation</a:t>
            </a:r>
          </a:p>
          <a:p>
            <a:r>
              <a:rPr lang="en-US" dirty="0"/>
              <a:t>Business Torts</a:t>
            </a:r>
          </a:p>
          <a:p>
            <a:endParaRPr lang="en-US" dirty="0"/>
          </a:p>
        </p:txBody>
      </p:sp>
      <p:sp>
        <p:nvSpPr>
          <p:cNvPr id="4" name="Date Placeholder 3">
            <a:extLst>
              <a:ext uri="{FF2B5EF4-FFF2-40B4-BE49-F238E27FC236}">
                <a16:creationId xmlns:a16="http://schemas.microsoft.com/office/drawing/2014/main" id="{BE4576CB-76D0-1F2A-4479-67DCD96AB791}"/>
              </a:ext>
            </a:extLst>
          </p:cNvPr>
          <p:cNvSpPr>
            <a:spLocks noGrp="1"/>
          </p:cNvSpPr>
          <p:nvPr>
            <p:ph type="dt" sz="half" idx="10"/>
          </p:nvPr>
        </p:nvSpPr>
        <p:spPr/>
        <p:txBody>
          <a:bodyPr/>
          <a:lstStyle/>
          <a:p>
            <a:fld id="{9FAD0625-D2DA-4B86-8985-1B230ABF08A7}" type="datetime2">
              <a:rPr lang="en-US" smtClean="0"/>
              <a:t>Monday, February 13, 2023</a:t>
            </a:fld>
            <a:endParaRPr lang="en-US"/>
          </a:p>
        </p:txBody>
      </p:sp>
      <p:sp>
        <p:nvSpPr>
          <p:cNvPr id="5" name="Slide Number Placeholder 4">
            <a:extLst>
              <a:ext uri="{FF2B5EF4-FFF2-40B4-BE49-F238E27FC236}">
                <a16:creationId xmlns:a16="http://schemas.microsoft.com/office/drawing/2014/main" id="{BFE34913-614B-E222-5D74-21D6F92CF6ED}"/>
              </a:ext>
            </a:extLst>
          </p:cNvPr>
          <p:cNvSpPr>
            <a:spLocks noGrp="1"/>
          </p:cNvSpPr>
          <p:nvPr>
            <p:ph type="sldNum" sz="quarter" idx="12"/>
          </p:nvPr>
        </p:nvSpPr>
        <p:spPr/>
        <p:txBody>
          <a:bodyPr/>
          <a:lstStyle/>
          <a:p>
            <a:fld id="{1F646F3F-274D-499B-ABBE-824EB4ABDC3D}" type="slidenum">
              <a:rPr lang="en-US" smtClean="0"/>
              <a:t>14</a:t>
            </a:fld>
            <a:endParaRPr lang="en-US"/>
          </a:p>
        </p:txBody>
      </p:sp>
    </p:spTree>
    <p:extLst>
      <p:ext uri="{BB962C8B-B14F-4D97-AF65-F5344CB8AC3E}">
        <p14:creationId xmlns:p14="http://schemas.microsoft.com/office/powerpoint/2010/main" val="1715435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061C6-DA25-CE79-C69E-FD63B233A15F}"/>
              </a:ext>
            </a:extLst>
          </p:cNvPr>
          <p:cNvSpPr>
            <a:spLocks noGrp="1"/>
          </p:cNvSpPr>
          <p:nvPr>
            <p:ph type="title"/>
          </p:nvPr>
        </p:nvSpPr>
        <p:spPr/>
        <p:txBody>
          <a:bodyPr/>
          <a:lstStyle/>
          <a:p>
            <a:r>
              <a:rPr lang="en-US" dirty="0"/>
              <a:t>Causes of Action: Probate vs Business Litigation</a:t>
            </a:r>
          </a:p>
        </p:txBody>
      </p:sp>
      <p:sp>
        <p:nvSpPr>
          <p:cNvPr id="3" name="Text Placeholder 2">
            <a:extLst>
              <a:ext uri="{FF2B5EF4-FFF2-40B4-BE49-F238E27FC236}">
                <a16:creationId xmlns:a16="http://schemas.microsoft.com/office/drawing/2014/main" id="{A5E9F2FD-9053-98E9-EF21-7DA96313DA1A}"/>
              </a:ext>
            </a:extLst>
          </p:cNvPr>
          <p:cNvSpPr>
            <a:spLocks noGrp="1"/>
          </p:cNvSpPr>
          <p:nvPr>
            <p:ph type="body" idx="1"/>
          </p:nvPr>
        </p:nvSpPr>
        <p:spPr/>
        <p:txBody>
          <a:bodyPr/>
          <a:lstStyle/>
          <a:p>
            <a:r>
              <a:rPr lang="en-US" dirty="0"/>
              <a:t>Common Law Causes of Action</a:t>
            </a:r>
          </a:p>
          <a:p>
            <a:pPr marL="457200" indent="-457200">
              <a:buAutoNum type="arabicPeriod"/>
            </a:pPr>
            <a:r>
              <a:rPr lang="en-US" dirty="0"/>
              <a:t>Unjust Enrichment</a:t>
            </a:r>
          </a:p>
          <a:p>
            <a:pPr marL="457200" indent="-457200">
              <a:buAutoNum type="arabicPeriod"/>
            </a:pPr>
            <a:r>
              <a:rPr lang="en-US" dirty="0"/>
              <a:t>Breach of Contract</a:t>
            </a:r>
          </a:p>
          <a:p>
            <a:pPr marL="457200" indent="-457200">
              <a:buAutoNum type="arabicPeriod"/>
            </a:pPr>
            <a:r>
              <a:rPr lang="en-US" dirty="0"/>
              <a:t>Breach of Fiduciary </a:t>
            </a:r>
            <a:r>
              <a:rPr lang="en-US" dirty="0" err="1"/>
              <a:t>Dut</a:t>
            </a:r>
            <a:r>
              <a:rPr lang="en-US" dirty="0"/>
              <a:t>(</a:t>
            </a:r>
            <a:r>
              <a:rPr lang="en-US" dirty="0" err="1"/>
              <a:t>ies</a:t>
            </a:r>
            <a:r>
              <a:rPr lang="en-US" dirty="0"/>
              <a:t>)</a:t>
            </a:r>
          </a:p>
        </p:txBody>
      </p:sp>
      <p:sp>
        <p:nvSpPr>
          <p:cNvPr id="4" name="Date Placeholder 3">
            <a:extLst>
              <a:ext uri="{FF2B5EF4-FFF2-40B4-BE49-F238E27FC236}">
                <a16:creationId xmlns:a16="http://schemas.microsoft.com/office/drawing/2014/main" id="{B4656D1B-3685-3A05-C793-3EBACF0E9D30}"/>
              </a:ext>
            </a:extLst>
          </p:cNvPr>
          <p:cNvSpPr>
            <a:spLocks noGrp="1"/>
          </p:cNvSpPr>
          <p:nvPr>
            <p:ph type="dt" sz="half" idx="10"/>
          </p:nvPr>
        </p:nvSpPr>
        <p:spPr/>
        <p:txBody>
          <a:bodyPr/>
          <a:lstStyle/>
          <a:p>
            <a:fld id="{9FAD0625-D2DA-4B86-8985-1B230ABF08A7}" type="datetime2">
              <a:rPr lang="en-US" smtClean="0"/>
              <a:t>Monday, February 13, 2023</a:t>
            </a:fld>
            <a:endParaRPr lang="en-US"/>
          </a:p>
        </p:txBody>
      </p:sp>
      <p:sp>
        <p:nvSpPr>
          <p:cNvPr id="5" name="Slide Number Placeholder 4">
            <a:extLst>
              <a:ext uri="{FF2B5EF4-FFF2-40B4-BE49-F238E27FC236}">
                <a16:creationId xmlns:a16="http://schemas.microsoft.com/office/drawing/2014/main" id="{7036E4CE-67C6-1B45-3B19-7CB0EDABF143}"/>
              </a:ext>
            </a:extLst>
          </p:cNvPr>
          <p:cNvSpPr>
            <a:spLocks noGrp="1"/>
          </p:cNvSpPr>
          <p:nvPr>
            <p:ph type="sldNum" sz="quarter" idx="12"/>
          </p:nvPr>
        </p:nvSpPr>
        <p:spPr/>
        <p:txBody>
          <a:bodyPr/>
          <a:lstStyle/>
          <a:p>
            <a:fld id="{1F646F3F-274D-499B-ABBE-824EB4ABDC3D}" type="slidenum">
              <a:rPr lang="en-US" smtClean="0"/>
              <a:t>15</a:t>
            </a:fld>
            <a:endParaRPr lang="en-US"/>
          </a:p>
        </p:txBody>
      </p:sp>
    </p:spTree>
    <p:extLst>
      <p:ext uri="{BB962C8B-B14F-4D97-AF65-F5344CB8AC3E}">
        <p14:creationId xmlns:p14="http://schemas.microsoft.com/office/powerpoint/2010/main" val="3923459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ADB5D-0ADB-2964-B76A-BF4E6981B36D}"/>
              </a:ext>
            </a:extLst>
          </p:cNvPr>
          <p:cNvSpPr>
            <a:spLocks noGrp="1"/>
          </p:cNvSpPr>
          <p:nvPr>
            <p:ph type="title"/>
          </p:nvPr>
        </p:nvSpPr>
        <p:spPr/>
        <p:txBody>
          <a:bodyPr/>
          <a:lstStyle/>
          <a:p>
            <a:r>
              <a:rPr lang="en-US" dirty="0"/>
              <a:t>II.  Statute of Limitation Issues</a:t>
            </a:r>
          </a:p>
        </p:txBody>
      </p:sp>
      <p:sp>
        <p:nvSpPr>
          <p:cNvPr id="3" name="Text Placeholder 2">
            <a:extLst>
              <a:ext uri="{FF2B5EF4-FFF2-40B4-BE49-F238E27FC236}">
                <a16:creationId xmlns:a16="http://schemas.microsoft.com/office/drawing/2014/main" id="{50D637C0-E022-532B-552D-FEC8C8141238}"/>
              </a:ext>
            </a:extLst>
          </p:cNvPr>
          <p:cNvSpPr>
            <a:spLocks noGrp="1"/>
          </p:cNvSpPr>
          <p:nvPr>
            <p:ph type="body" idx="1"/>
          </p:nvPr>
        </p:nvSpPr>
        <p:spPr/>
        <p:txBody>
          <a:bodyPr/>
          <a:lstStyle/>
          <a:p>
            <a:endParaRPr lang="en-US" dirty="0"/>
          </a:p>
        </p:txBody>
      </p:sp>
      <p:sp>
        <p:nvSpPr>
          <p:cNvPr id="4" name="Date Placeholder 3">
            <a:extLst>
              <a:ext uri="{FF2B5EF4-FFF2-40B4-BE49-F238E27FC236}">
                <a16:creationId xmlns:a16="http://schemas.microsoft.com/office/drawing/2014/main" id="{C0D364AE-EF4C-D32E-09E5-7E011BADDD72}"/>
              </a:ext>
            </a:extLst>
          </p:cNvPr>
          <p:cNvSpPr>
            <a:spLocks noGrp="1"/>
          </p:cNvSpPr>
          <p:nvPr>
            <p:ph type="dt" sz="half" idx="10"/>
          </p:nvPr>
        </p:nvSpPr>
        <p:spPr/>
        <p:txBody>
          <a:bodyPr/>
          <a:lstStyle/>
          <a:p>
            <a:fld id="{25D3549F-421D-4E82-8241-671F94746018}" type="datetime2">
              <a:rPr lang="en-US" smtClean="0"/>
              <a:t>Monday, February 13, 2023</a:t>
            </a:fld>
            <a:endParaRPr lang="en-US"/>
          </a:p>
        </p:txBody>
      </p:sp>
      <p:sp>
        <p:nvSpPr>
          <p:cNvPr id="5" name="Slide Number Placeholder 4">
            <a:extLst>
              <a:ext uri="{FF2B5EF4-FFF2-40B4-BE49-F238E27FC236}">
                <a16:creationId xmlns:a16="http://schemas.microsoft.com/office/drawing/2014/main" id="{D64027DE-82D7-E313-AFC7-D970A4C01AD3}"/>
              </a:ext>
            </a:extLst>
          </p:cNvPr>
          <p:cNvSpPr>
            <a:spLocks noGrp="1"/>
          </p:cNvSpPr>
          <p:nvPr>
            <p:ph type="sldNum" sz="quarter" idx="12"/>
          </p:nvPr>
        </p:nvSpPr>
        <p:spPr/>
        <p:txBody>
          <a:bodyPr/>
          <a:lstStyle/>
          <a:p>
            <a:fld id="{1F646F3F-274D-499B-ABBE-824EB4ABDC3D}" type="slidenum">
              <a:rPr lang="en-US" smtClean="0"/>
              <a:t>16</a:t>
            </a:fld>
            <a:endParaRPr lang="en-US"/>
          </a:p>
        </p:txBody>
      </p:sp>
    </p:spTree>
    <p:extLst>
      <p:ext uri="{BB962C8B-B14F-4D97-AF65-F5344CB8AC3E}">
        <p14:creationId xmlns:p14="http://schemas.microsoft.com/office/powerpoint/2010/main" val="1425390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4AF15C8E-093E-4823-A12A-001BAA62B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9">
            <a:extLst>
              <a:ext uri="{FF2B5EF4-FFF2-40B4-BE49-F238E27FC236}">
                <a16:creationId xmlns:a16="http://schemas.microsoft.com/office/drawing/2014/main" id="{F7D22140-517F-4F77-9243-170EF137F2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295714"/>
            <a:ext cx="3047993" cy="4562285"/>
            <a:chOff x="0" y="2295714"/>
            <a:chExt cx="3047993" cy="4562285"/>
          </a:xfrm>
        </p:grpSpPr>
        <p:sp>
          <p:nvSpPr>
            <p:cNvPr id="11" name="Rectangle 10">
              <a:extLst>
                <a:ext uri="{FF2B5EF4-FFF2-40B4-BE49-F238E27FC236}">
                  <a16:creationId xmlns:a16="http://schemas.microsoft.com/office/drawing/2014/main" id="{423529E9-1CA0-4F22-9E2E-6C4014C2E4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295714"/>
              <a:ext cx="3047993" cy="456228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1E42691-FAA3-4953-BE2C-931DA3EBEB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295714"/>
              <a:ext cx="3047993" cy="4562285"/>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3">
            <a:extLst>
              <a:ext uri="{FF2B5EF4-FFF2-40B4-BE49-F238E27FC236}">
                <a16:creationId xmlns:a16="http://schemas.microsoft.com/office/drawing/2014/main" id="{8DC60494-71A0-4561-A012-BA2338D0DC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12192000" cy="22957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84CE783-D74B-C4A7-6F36-4EB4D66C7B49}"/>
              </a:ext>
            </a:extLst>
          </p:cNvPr>
          <p:cNvSpPr>
            <a:spLocks noGrp="1"/>
          </p:cNvSpPr>
          <p:nvPr>
            <p:ph type="title"/>
          </p:nvPr>
        </p:nvSpPr>
        <p:spPr>
          <a:xfrm>
            <a:off x="484552" y="365125"/>
            <a:ext cx="10869248" cy="1570831"/>
          </a:xfrm>
        </p:spPr>
        <p:txBody>
          <a:bodyPr>
            <a:normAutofit/>
          </a:bodyPr>
          <a:lstStyle/>
          <a:p>
            <a:r>
              <a:rPr lang="en-US" dirty="0"/>
              <a:t>III. Pleading in the Alternative</a:t>
            </a:r>
          </a:p>
        </p:txBody>
      </p:sp>
      <p:sp>
        <p:nvSpPr>
          <p:cNvPr id="3" name="Content Placeholder 2">
            <a:extLst>
              <a:ext uri="{FF2B5EF4-FFF2-40B4-BE49-F238E27FC236}">
                <a16:creationId xmlns:a16="http://schemas.microsoft.com/office/drawing/2014/main" id="{531D0EF0-F598-99BF-765F-1C48150CCB3D}"/>
              </a:ext>
            </a:extLst>
          </p:cNvPr>
          <p:cNvSpPr>
            <a:spLocks noGrp="1"/>
          </p:cNvSpPr>
          <p:nvPr>
            <p:ph idx="1"/>
          </p:nvPr>
        </p:nvSpPr>
        <p:spPr>
          <a:xfrm>
            <a:off x="3271905" y="2786063"/>
            <a:ext cx="8440884" cy="3390900"/>
          </a:xfrm>
        </p:spPr>
        <p:txBody>
          <a:bodyPr anchor="ctr">
            <a:normAutofit/>
          </a:bodyPr>
          <a:lstStyle/>
          <a:p>
            <a:endParaRPr lang="en-US"/>
          </a:p>
        </p:txBody>
      </p:sp>
      <p:sp>
        <p:nvSpPr>
          <p:cNvPr id="4" name="Date Placeholder 3">
            <a:extLst>
              <a:ext uri="{FF2B5EF4-FFF2-40B4-BE49-F238E27FC236}">
                <a16:creationId xmlns:a16="http://schemas.microsoft.com/office/drawing/2014/main" id="{B0623BAF-06BF-CDCD-B986-62C59F614F68}"/>
              </a:ext>
            </a:extLst>
          </p:cNvPr>
          <p:cNvSpPr>
            <a:spLocks noGrp="1"/>
          </p:cNvSpPr>
          <p:nvPr>
            <p:ph type="dt" sz="half" idx="10"/>
          </p:nvPr>
        </p:nvSpPr>
        <p:spPr/>
        <p:txBody>
          <a:bodyPr/>
          <a:lstStyle/>
          <a:p>
            <a:fld id="{AA046A60-EBF4-4B47-A96E-92A601E518F5}" type="datetime2">
              <a:rPr lang="en-US" smtClean="0"/>
              <a:t>Monday, February 13, 2023</a:t>
            </a:fld>
            <a:endParaRPr lang="en-US"/>
          </a:p>
        </p:txBody>
      </p:sp>
      <p:sp>
        <p:nvSpPr>
          <p:cNvPr id="5" name="Slide Number Placeholder 4">
            <a:extLst>
              <a:ext uri="{FF2B5EF4-FFF2-40B4-BE49-F238E27FC236}">
                <a16:creationId xmlns:a16="http://schemas.microsoft.com/office/drawing/2014/main" id="{03C128B5-1546-6821-00D9-5B2807607546}"/>
              </a:ext>
            </a:extLst>
          </p:cNvPr>
          <p:cNvSpPr>
            <a:spLocks noGrp="1"/>
          </p:cNvSpPr>
          <p:nvPr>
            <p:ph type="sldNum" sz="quarter" idx="12"/>
          </p:nvPr>
        </p:nvSpPr>
        <p:spPr/>
        <p:txBody>
          <a:bodyPr/>
          <a:lstStyle/>
          <a:p>
            <a:fld id="{1F646F3F-274D-499B-ABBE-824EB4ABDC3D}" type="slidenum">
              <a:rPr lang="en-US" smtClean="0"/>
              <a:t>17</a:t>
            </a:fld>
            <a:endParaRPr lang="en-US"/>
          </a:p>
        </p:txBody>
      </p:sp>
    </p:spTree>
    <p:extLst>
      <p:ext uri="{BB962C8B-B14F-4D97-AF65-F5344CB8AC3E}">
        <p14:creationId xmlns:p14="http://schemas.microsoft.com/office/powerpoint/2010/main" val="1227669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7">
            <a:extLst>
              <a:ext uri="{FF2B5EF4-FFF2-40B4-BE49-F238E27FC236}">
                <a16:creationId xmlns:a16="http://schemas.microsoft.com/office/drawing/2014/main" id="{50666DC1-CD27-4874-9484-9D06C59FE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3" name="Rectangle 9">
            <a:extLst>
              <a:ext uri="{FF2B5EF4-FFF2-40B4-BE49-F238E27FC236}">
                <a16:creationId xmlns:a16="http://schemas.microsoft.com/office/drawing/2014/main" id="{7C20232A-8ACD-49B1-AA46-DBC67EC819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11">
            <a:extLst>
              <a:ext uri="{FF2B5EF4-FFF2-40B4-BE49-F238E27FC236}">
                <a16:creationId xmlns:a16="http://schemas.microsoft.com/office/drawing/2014/main" id="{72EF3F9A-9717-4ACB-A30D-96694842C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9143999" cy="45739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2F0553-8D51-E736-E930-8B6A4A943078}"/>
              </a:ext>
            </a:extLst>
          </p:cNvPr>
          <p:cNvSpPr>
            <a:spLocks noGrp="1"/>
          </p:cNvSpPr>
          <p:nvPr>
            <p:ph type="title"/>
          </p:nvPr>
        </p:nvSpPr>
        <p:spPr>
          <a:xfrm>
            <a:off x="484554" y="397275"/>
            <a:ext cx="8206222" cy="3761257"/>
          </a:xfrm>
        </p:spPr>
        <p:txBody>
          <a:bodyPr vert="horz" lIns="91440" tIns="45720" rIns="91440" bIns="45720" rtlCol="0" anchor="ctr">
            <a:normAutofit/>
          </a:bodyPr>
          <a:lstStyle/>
          <a:p>
            <a:r>
              <a:rPr lang="en-US" dirty="0"/>
              <a:t>III. Parties</a:t>
            </a:r>
          </a:p>
        </p:txBody>
      </p:sp>
      <p:grpSp>
        <p:nvGrpSpPr>
          <p:cNvPr id="35" name="Group 13">
            <a:extLst>
              <a:ext uri="{FF2B5EF4-FFF2-40B4-BE49-F238E27FC236}">
                <a16:creationId xmlns:a16="http://schemas.microsoft.com/office/drawing/2014/main" id="{F00FE69B-94F5-4E9F-B0B0-3BA1044F52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43992" y="-2"/>
            <a:ext cx="3048008" cy="6858002"/>
            <a:chOff x="9143992" y="-2"/>
            <a:chExt cx="3048008" cy="6858002"/>
          </a:xfrm>
        </p:grpSpPr>
        <p:sp>
          <p:nvSpPr>
            <p:cNvPr id="15" name="Rectangle 14">
              <a:extLst>
                <a:ext uri="{FF2B5EF4-FFF2-40B4-BE49-F238E27FC236}">
                  <a16:creationId xmlns:a16="http://schemas.microsoft.com/office/drawing/2014/main" id="{AC706FD5-CDF0-4957-A8BE-A9E1AAF960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3998" y="-2"/>
              <a:ext cx="3048002" cy="68580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15">
              <a:extLst>
                <a:ext uri="{FF2B5EF4-FFF2-40B4-BE49-F238E27FC236}">
                  <a16:creationId xmlns:a16="http://schemas.microsoft.com/office/drawing/2014/main" id="{59673FB2-5B46-4569-AACF-E85CEEE6A9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3992" y="-2"/>
              <a:ext cx="3048003" cy="6858002"/>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Date Placeholder 2">
            <a:extLst>
              <a:ext uri="{FF2B5EF4-FFF2-40B4-BE49-F238E27FC236}">
                <a16:creationId xmlns:a16="http://schemas.microsoft.com/office/drawing/2014/main" id="{592E11F7-26E5-4981-882F-6FF9B1649A82}"/>
              </a:ext>
            </a:extLst>
          </p:cNvPr>
          <p:cNvSpPr>
            <a:spLocks noGrp="1"/>
          </p:cNvSpPr>
          <p:nvPr>
            <p:ph type="dt" sz="half" idx="10"/>
          </p:nvPr>
        </p:nvSpPr>
        <p:spPr/>
        <p:txBody>
          <a:bodyPr/>
          <a:lstStyle/>
          <a:p>
            <a:fld id="{15775E5D-7CE9-4A3A-96E4-6D88693883F9}" type="datetime2">
              <a:rPr lang="en-US" smtClean="0"/>
              <a:t>Monday, February 13, 2023</a:t>
            </a:fld>
            <a:endParaRPr lang="en-US"/>
          </a:p>
        </p:txBody>
      </p:sp>
      <p:sp>
        <p:nvSpPr>
          <p:cNvPr id="4" name="Slide Number Placeholder 3">
            <a:extLst>
              <a:ext uri="{FF2B5EF4-FFF2-40B4-BE49-F238E27FC236}">
                <a16:creationId xmlns:a16="http://schemas.microsoft.com/office/drawing/2014/main" id="{48B77EC0-94D2-5691-B423-57390137E8D0}"/>
              </a:ext>
            </a:extLst>
          </p:cNvPr>
          <p:cNvSpPr>
            <a:spLocks noGrp="1"/>
          </p:cNvSpPr>
          <p:nvPr>
            <p:ph type="sldNum" sz="quarter" idx="12"/>
          </p:nvPr>
        </p:nvSpPr>
        <p:spPr/>
        <p:txBody>
          <a:bodyPr/>
          <a:lstStyle/>
          <a:p>
            <a:fld id="{1F646F3F-274D-499B-ABBE-824EB4ABDC3D}" type="slidenum">
              <a:rPr lang="en-US" smtClean="0"/>
              <a:t>18</a:t>
            </a:fld>
            <a:endParaRPr lang="en-US"/>
          </a:p>
        </p:txBody>
      </p:sp>
    </p:spTree>
    <p:extLst>
      <p:ext uri="{BB962C8B-B14F-4D97-AF65-F5344CB8AC3E}">
        <p14:creationId xmlns:p14="http://schemas.microsoft.com/office/powerpoint/2010/main" val="22444321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AF15C8E-093E-4823-A12A-001BAA62B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F7D22140-517F-4F77-9243-170EF137F2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295714"/>
            <a:ext cx="3047993" cy="4562285"/>
            <a:chOff x="0" y="2295714"/>
            <a:chExt cx="3047993" cy="4562285"/>
          </a:xfrm>
        </p:grpSpPr>
        <p:sp>
          <p:nvSpPr>
            <p:cNvPr id="11" name="Rectangle 10">
              <a:extLst>
                <a:ext uri="{FF2B5EF4-FFF2-40B4-BE49-F238E27FC236}">
                  <a16:creationId xmlns:a16="http://schemas.microsoft.com/office/drawing/2014/main" id="{423529E9-1CA0-4F22-9E2E-6C4014C2E4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295714"/>
              <a:ext cx="3047993" cy="456228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1E42691-FAA3-4953-BE2C-931DA3EBEB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295714"/>
              <a:ext cx="3047993" cy="4562285"/>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8DC60494-71A0-4561-A012-BA2338D0DC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12192000" cy="22957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00E316E-40D9-E017-B3B6-E8AD3EAEF8F8}"/>
              </a:ext>
            </a:extLst>
          </p:cNvPr>
          <p:cNvSpPr>
            <a:spLocks noGrp="1"/>
          </p:cNvSpPr>
          <p:nvPr>
            <p:ph type="title"/>
          </p:nvPr>
        </p:nvSpPr>
        <p:spPr>
          <a:xfrm>
            <a:off x="484552" y="365125"/>
            <a:ext cx="10869248" cy="1570831"/>
          </a:xfrm>
        </p:spPr>
        <p:txBody>
          <a:bodyPr>
            <a:normAutofit/>
          </a:bodyPr>
          <a:lstStyle/>
          <a:p>
            <a:r>
              <a:rPr lang="en-US" dirty="0"/>
              <a:t>IV. Counter vs Cross-Claims</a:t>
            </a:r>
          </a:p>
        </p:txBody>
      </p:sp>
      <p:sp>
        <p:nvSpPr>
          <p:cNvPr id="3" name="Content Placeholder 2">
            <a:extLst>
              <a:ext uri="{FF2B5EF4-FFF2-40B4-BE49-F238E27FC236}">
                <a16:creationId xmlns:a16="http://schemas.microsoft.com/office/drawing/2014/main" id="{4DC23F2D-1EE4-DEF7-C2E4-99F2F69BA774}"/>
              </a:ext>
            </a:extLst>
          </p:cNvPr>
          <p:cNvSpPr>
            <a:spLocks noGrp="1"/>
          </p:cNvSpPr>
          <p:nvPr>
            <p:ph idx="1"/>
          </p:nvPr>
        </p:nvSpPr>
        <p:spPr>
          <a:xfrm>
            <a:off x="3271905" y="2786063"/>
            <a:ext cx="8440884" cy="3390900"/>
          </a:xfrm>
        </p:spPr>
        <p:txBody>
          <a:bodyPr anchor="ctr">
            <a:normAutofit/>
          </a:bodyPr>
          <a:lstStyle/>
          <a:p>
            <a:endParaRPr lang="en-US"/>
          </a:p>
        </p:txBody>
      </p:sp>
      <p:sp>
        <p:nvSpPr>
          <p:cNvPr id="4" name="Date Placeholder 3">
            <a:extLst>
              <a:ext uri="{FF2B5EF4-FFF2-40B4-BE49-F238E27FC236}">
                <a16:creationId xmlns:a16="http://schemas.microsoft.com/office/drawing/2014/main" id="{7A4C12AF-D694-AA62-39FA-5E95ED2AFFB8}"/>
              </a:ext>
            </a:extLst>
          </p:cNvPr>
          <p:cNvSpPr>
            <a:spLocks noGrp="1"/>
          </p:cNvSpPr>
          <p:nvPr>
            <p:ph type="dt" sz="half" idx="10"/>
          </p:nvPr>
        </p:nvSpPr>
        <p:spPr/>
        <p:txBody>
          <a:bodyPr/>
          <a:lstStyle/>
          <a:p>
            <a:fld id="{E604E566-90C6-4F1F-B6DF-5AB38409425A}" type="datetime2">
              <a:rPr lang="en-US" smtClean="0"/>
              <a:t>Monday, February 13, 2023</a:t>
            </a:fld>
            <a:endParaRPr lang="en-US"/>
          </a:p>
        </p:txBody>
      </p:sp>
      <p:sp>
        <p:nvSpPr>
          <p:cNvPr id="5" name="Slide Number Placeholder 4">
            <a:extLst>
              <a:ext uri="{FF2B5EF4-FFF2-40B4-BE49-F238E27FC236}">
                <a16:creationId xmlns:a16="http://schemas.microsoft.com/office/drawing/2014/main" id="{B2E67413-11FB-9388-D370-BF3D0A5C0DA9}"/>
              </a:ext>
            </a:extLst>
          </p:cNvPr>
          <p:cNvSpPr>
            <a:spLocks noGrp="1"/>
          </p:cNvSpPr>
          <p:nvPr>
            <p:ph type="sldNum" sz="quarter" idx="12"/>
          </p:nvPr>
        </p:nvSpPr>
        <p:spPr/>
        <p:txBody>
          <a:bodyPr/>
          <a:lstStyle/>
          <a:p>
            <a:fld id="{1F646F3F-274D-499B-ABBE-824EB4ABDC3D}" type="slidenum">
              <a:rPr lang="en-US" smtClean="0"/>
              <a:t>19</a:t>
            </a:fld>
            <a:endParaRPr lang="en-US"/>
          </a:p>
        </p:txBody>
      </p:sp>
    </p:spTree>
    <p:extLst>
      <p:ext uri="{BB962C8B-B14F-4D97-AF65-F5344CB8AC3E}">
        <p14:creationId xmlns:p14="http://schemas.microsoft.com/office/powerpoint/2010/main" val="199559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A26A151-13BF-4305-A6DC-9DC7C98771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911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AEA5AB4-2C5A-4C31-87B5-8AEE1ABC82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12129884" y="6324431"/>
            <a:ext cx="62116" cy="4289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F06B261F-632C-43DC-8DC7-7723B3682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E524C7F-EE50-42C5-9434-7C78CE0444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5998" cy="686133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CB790D-4B0C-4929-19E0-B75F77657D6A}"/>
              </a:ext>
            </a:extLst>
          </p:cNvPr>
          <p:cNvSpPr>
            <a:spLocks noGrp="1"/>
          </p:cNvSpPr>
          <p:nvPr>
            <p:ph type="title"/>
          </p:nvPr>
        </p:nvSpPr>
        <p:spPr>
          <a:xfrm>
            <a:off x="484552" y="2862"/>
            <a:ext cx="5534793" cy="3629243"/>
          </a:xfrm>
        </p:spPr>
        <p:txBody>
          <a:bodyPr vert="horz" lIns="91440" tIns="45720" rIns="91440" bIns="45720" rtlCol="0" anchor="b">
            <a:normAutofit/>
          </a:bodyPr>
          <a:lstStyle/>
          <a:p>
            <a:r>
              <a:rPr lang="en-US" dirty="0">
                <a:latin typeface="Arial"/>
                <a:cs typeface="Arial"/>
              </a:rPr>
              <a:t>Robert Eckard &amp; Associates, P.A.</a:t>
            </a:r>
            <a:br>
              <a:rPr lang="en-US" dirty="0">
                <a:latin typeface="Arial"/>
                <a:cs typeface="Arial"/>
              </a:rPr>
            </a:br>
            <a:r>
              <a:rPr lang="en-US" sz="2400" dirty="0">
                <a:latin typeface="Arial"/>
                <a:cs typeface="Arial"/>
              </a:rPr>
              <a:t>3110 Palm Harbor Blvd.</a:t>
            </a:r>
            <a:br>
              <a:rPr lang="en-US" sz="2400" dirty="0">
                <a:latin typeface="Arial"/>
                <a:cs typeface="Arial"/>
              </a:rPr>
            </a:br>
            <a:r>
              <a:rPr lang="en-US" sz="2400" dirty="0">
                <a:latin typeface="Arial"/>
                <a:cs typeface="Arial"/>
              </a:rPr>
              <a:t>Palm Harbor, FL 34683</a:t>
            </a:r>
            <a:br>
              <a:rPr lang="en-US" sz="2400" dirty="0">
                <a:latin typeface="Arial"/>
                <a:cs typeface="Arial"/>
              </a:rPr>
            </a:br>
            <a:r>
              <a:rPr lang="en-US" sz="2400" dirty="0">
                <a:latin typeface="Arial"/>
                <a:cs typeface="Arial"/>
                <a:hlinkClick r:id="rId2"/>
              </a:rPr>
              <a:t>www.RobertEckardLaw.com</a:t>
            </a:r>
            <a:br>
              <a:rPr lang="en-US" sz="2400" dirty="0">
                <a:latin typeface="Arial"/>
                <a:cs typeface="Arial"/>
              </a:rPr>
            </a:br>
            <a:r>
              <a:rPr lang="en-US" sz="2400" dirty="0">
                <a:latin typeface="Arial"/>
                <a:cs typeface="Arial"/>
              </a:rPr>
              <a:t>E-Mail: </a:t>
            </a:r>
            <a:r>
              <a:rPr lang="en-US" sz="2400" dirty="0">
                <a:latin typeface="Arial"/>
                <a:cs typeface="Arial"/>
                <a:hlinkClick r:id="rId3"/>
              </a:rPr>
              <a:t>Robert@RobertEckardLaw.com</a:t>
            </a:r>
            <a:br>
              <a:rPr lang="en-US" sz="2400" dirty="0">
                <a:latin typeface="Arial"/>
                <a:cs typeface="Arial"/>
              </a:rPr>
            </a:br>
            <a:r>
              <a:rPr lang="en-US" sz="2400" dirty="0">
                <a:latin typeface="Arial"/>
                <a:cs typeface="Arial"/>
              </a:rPr>
              <a:t>Telephone: (727)772-1941</a:t>
            </a:r>
            <a:br>
              <a:rPr lang="en-US" sz="2400" dirty="0">
                <a:latin typeface="Arial"/>
                <a:cs typeface="Arial"/>
              </a:rPr>
            </a:br>
            <a:endParaRPr lang="en-US" sz="2400" dirty="0">
              <a:latin typeface="Arial"/>
              <a:cs typeface="Arial"/>
            </a:endParaRPr>
          </a:p>
        </p:txBody>
      </p:sp>
      <p:sp>
        <p:nvSpPr>
          <p:cNvPr id="3" name="Subtitle 2">
            <a:extLst>
              <a:ext uri="{FF2B5EF4-FFF2-40B4-BE49-F238E27FC236}">
                <a16:creationId xmlns:a16="http://schemas.microsoft.com/office/drawing/2014/main" id="{C2C3C161-DCC1-524A-B269-18F7111FF648}"/>
              </a:ext>
            </a:extLst>
          </p:cNvPr>
          <p:cNvSpPr>
            <a:spLocks noGrp="1"/>
          </p:cNvSpPr>
          <p:nvPr>
            <p:ph type="body" sz="half" idx="2"/>
          </p:nvPr>
        </p:nvSpPr>
        <p:spPr>
          <a:xfrm>
            <a:off x="484552" y="4004303"/>
            <a:ext cx="5284957" cy="1735446"/>
          </a:xfrm>
        </p:spPr>
        <p:txBody>
          <a:bodyPr vert="horz" lIns="91440" tIns="45720" rIns="91440" bIns="45720" rtlCol="0" anchor="t">
            <a:normAutofit fontScale="85000" lnSpcReduction="20000"/>
          </a:bodyPr>
          <a:lstStyle/>
          <a:p>
            <a:r>
              <a:rPr lang="en-US" sz="3600" dirty="0">
                <a:solidFill>
                  <a:schemeClr val="bg1"/>
                </a:solidFill>
                <a:latin typeface="Arial"/>
                <a:cs typeface="Arial"/>
              </a:rPr>
              <a:t>Practice Areas:</a:t>
            </a:r>
            <a:endParaRPr lang="en-US" dirty="0">
              <a:solidFill>
                <a:schemeClr val="bg1"/>
              </a:solidFill>
            </a:endParaRPr>
          </a:p>
          <a:p>
            <a:r>
              <a:rPr lang="en-US" sz="3600" dirty="0">
                <a:solidFill>
                  <a:schemeClr val="bg1"/>
                </a:solidFill>
                <a:latin typeface="Arial"/>
                <a:cs typeface="Arial"/>
              </a:rPr>
              <a:t>Business Litigation and</a:t>
            </a:r>
            <a:endParaRPr lang="en-US" dirty="0">
              <a:solidFill>
                <a:schemeClr val="bg1"/>
              </a:solidFill>
            </a:endParaRPr>
          </a:p>
          <a:p>
            <a:r>
              <a:rPr lang="en-US" sz="3200" dirty="0">
                <a:solidFill>
                  <a:schemeClr val="bg1"/>
                </a:solidFill>
                <a:latin typeface="Arial"/>
                <a:cs typeface="Arial"/>
              </a:rPr>
              <a:t>Government Investigations</a:t>
            </a:r>
          </a:p>
        </p:txBody>
      </p:sp>
      <p:pic>
        <p:nvPicPr>
          <p:cNvPr id="8" name="Picture 8">
            <a:extLst>
              <a:ext uri="{FF2B5EF4-FFF2-40B4-BE49-F238E27FC236}">
                <a16:creationId xmlns:a16="http://schemas.microsoft.com/office/drawing/2014/main" id="{166134FB-2FCA-74FA-E93E-CDACA839F4FC}"/>
              </a:ext>
            </a:extLst>
          </p:cNvPr>
          <p:cNvPicPr>
            <a:picLocks noGrp="1" noChangeAspect="1"/>
          </p:cNvPicPr>
          <p:nvPr>
            <p:ph type="pic" idx="1"/>
          </p:nvPr>
        </p:nvPicPr>
        <p:blipFill rotWithShape="1">
          <a:blip r:embed="rId4"/>
          <a:srcRect l="2952" r="2952"/>
          <a:stretch/>
        </p:blipFill>
        <p:spPr/>
      </p:pic>
      <p:sp>
        <p:nvSpPr>
          <p:cNvPr id="4" name="Date Placeholder 3">
            <a:extLst>
              <a:ext uri="{FF2B5EF4-FFF2-40B4-BE49-F238E27FC236}">
                <a16:creationId xmlns:a16="http://schemas.microsoft.com/office/drawing/2014/main" id="{24AE3568-4D2C-8120-5360-78234A5D9CEF}"/>
              </a:ext>
            </a:extLst>
          </p:cNvPr>
          <p:cNvSpPr>
            <a:spLocks noGrp="1"/>
          </p:cNvSpPr>
          <p:nvPr>
            <p:ph type="dt" sz="half" idx="10"/>
          </p:nvPr>
        </p:nvSpPr>
        <p:spPr/>
        <p:txBody>
          <a:bodyPr/>
          <a:lstStyle/>
          <a:p>
            <a:fld id="{C0FCF72F-EC30-43D8-BE65-D69BD3B559CC}" type="datetime2">
              <a:rPr lang="en-US" smtClean="0"/>
              <a:t>Monday, February 13, 2023</a:t>
            </a:fld>
            <a:endParaRPr lang="en-US"/>
          </a:p>
        </p:txBody>
      </p:sp>
      <p:sp>
        <p:nvSpPr>
          <p:cNvPr id="5" name="Slide Number Placeholder 4">
            <a:extLst>
              <a:ext uri="{FF2B5EF4-FFF2-40B4-BE49-F238E27FC236}">
                <a16:creationId xmlns:a16="http://schemas.microsoft.com/office/drawing/2014/main" id="{3226335E-B869-3535-1A27-F96CFC249A7F}"/>
              </a:ext>
            </a:extLst>
          </p:cNvPr>
          <p:cNvSpPr>
            <a:spLocks noGrp="1"/>
          </p:cNvSpPr>
          <p:nvPr>
            <p:ph type="sldNum" sz="quarter" idx="12"/>
          </p:nvPr>
        </p:nvSpPr>
        <p:spPr/>
        <p:txBody>
          <a:bodyPr/>
          <a:lstStyle/>
          <a:p>
            <a:fld id="{1F646F3F-274D-499B-ABBE-824EB4ABDC3D}" type="slidenum">
              <a:rPr lang="en-US" smtClean="0"/>
              <a:t>2</a:t>
            </a:fld>
            <a:endParaRPr lang="en-US"/>
          </a:p>
        </p:txBody>
      </p:sp>
    </p:spTree>
    <p:extLst>
      <p:ext uri="{BB962C8B-B14F-4D97-AF65-F5344CB8AC3E}">
        <p14:creationId xmlns:p14="http://schemas.microsoft.com/office/powerpoint/2010/main" val="8836957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02C73-286D-DA56-1676-E3E264233BA4}"/>
              </a:ext>
            </a:extLst>
          </p:cNvPr>
          <p:cNvSpPr>
            <a:spLocks noGrp="1"/>
          </p:cNvSpPr>
          <p:nvPr>
            <p:ph type="title"/>
          </p:nvPr>
        </p:nvSpPr>
        <p:spPr>
          <a:xfrm>
            <a:off x="484552" y="152765"/>
            <a:ext cx="10869248" cy="1425184"/>
          </a:xfrm>
        </p:spPr>
        <p:txBody>
          <a:bodyPr>
            <a:normAutofit/>
          </a:bodyPr>
          <a:lstStyle/>
          <a:p>
            <a:r>
              <a:rPr lang="en-US" sz="3600" dirty="0">
                <a:latin typeface="Arial"/>
                <a:cs typeface="Arial"/>
              </a:rPr>
              <a:t>IV. Offers of Judgment/Proposals for Settlement under Chapter 768.79 Fla. Stat. and </a:t>
            </a:r>
            <a:r>
              <a:rPr lang="en-US" sz="3600" i="1" dirty="0">
                <a:latin typeface="Arial"/>
                <a:cs typeface="Arial"/>
              </a:rPr>
              <a:t>Eagleman</a:t>
            </a:r>
          </a:p>
        </p:txBody>
      </p:sp>
      <p:pic>
        <p:nvPicPr>
          <p:cNvPr id="9" name="Content Placeholder 8" descr="A picture containing text, newspaper&#10;&#10;Description automatically generated">
            <a:extLst>
              <a:ext uri="{FF2B5EF4-FFF2-40B4-BE49-F238E27FC236}">
                <a16:creationId xmlns:a16="http://schemas.microsoft.com/office/drawing/2014/main" id="{520FB0A9-F576-FE88-4B17-B6ED33F0EB5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32008" y="2628292"/>
            <a:ext cx="2782060" cy="3600450"/>
          </a:xfrm>
        </p:spPr>
      </p:pic>
      <p:sp>
        <p:nvSpPr>
          <p:cNvPr id="4" name="Date Placeholder 3">
            <a:extLst>
              <a:ext uri="{FF2B5EF4-FFF2-40B4-BE49-F238E27FC236}">
                <a16:creationId xmlns:a16="http://schemas.microsoft.com/office/drawing/2014/main" id="{BDC0D141-FECC-3B2E-0ED8-E04B7A3EBAB8}"/>
              </a:ext>
            </a:extLst>
          </p:cNvPr>
          <p:cNvSpPr>
            <a:spLocks noGrp="1"/>
          </p:cNvSpPr>
          <p:nvPr>
            <p:ph type="dt" sz="half" idx="10"/>
          </p:nvPr>
        </p:nvSpPr>
        <p:spPr/>
        <p:txBody>
          <a:bodyPr/>
          <a:lstStyle/>
          <a:p>
            <a:fld id="{E25900E3-BA03-43C9-A7F4-7FB5B4B1D9CD}" type="datetime2">
              <a:rPr lang="en-US" smtClean="0"/>
              <a:t>Monday, February 13, 2023</a:t>
            </a:fld>
            <a:endParaRPr lang="en-US"/>
          </a:p>
        </p:txBody>
      </p:sp>
      <p:sp>
        <p:nvSpPr>
          <p:cNvPr id="5" name="Slide Number Placeholder 4">
            <a:extLst>
              <a:ext uri="{FF2B5EF4-FFF2-40B4-BE49-F238E27FC236}">
                <a16:creationId xmlns:a16="http://schemas.microsoft.com/office/drawing/2014/main" id="{C17AEC91-4623-4A1C-92D2-10D3D69CE866}"/>
              </a:ext>
            </a:extLst>
          </p:cNvPr>
          <p:cNvSpPr>
            <a:spLocks noGrp="1"/>
          </p:cNvSpPr>
          <p:nvPr>
            <p:ph type="sldNum" sz="quarter" idx="12"/>
          </p:nvPr>
        </p:nvSpPr>
        <p:spPr/>
        <p:txBody>
          <a:bodyPr/>
          <a:lstStyle/>
          <a:p>
            <a:fld id="{1F646F3F-274D-499B-ABBE-824EB4ABDC3D}" type="slidenum">
              <a:rPr lang="en-US" smtClean="0"/>
              <a:t>20</a:t>
            </a:fld>
            <a:endParaRPr lang="en-US"/>
          </a:p>
        </p:txBody>
      </p:sp>
      <p:pic>
        <p:nvPicPr>
          <p:cNvPr id="11" name="Picture 10" descr="Graphical user interface&#10;&#10;Description automatically generated with low confidence">
            <a:extLst>
              <a:ext uri="{FF2B5EF4-FFF2-40B4-BE49-F238E27FC236}">
                <a16:creationId xmlns:a16="http://schemas.microsoft.com/office/drawing/2014/main" id="{AAD901FD-2ADC-F79B-9F91-5920B52FE9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7933" y="3429000"/>
            <a:ext cx="3448560" cy="1999034"/>
          </a:xfrm>
          <a:prstGeom prst="rect">
            <a:avLst/>
          </a:prstGeom>
        </p:spPr>
      </p:pic>
    </p:spTree>
    <p:extLst>
      <p:ext uri="{BB962C8B-B14F-4D97-AF65-F5344CB8AC3E}">
        <p14:creationId xmlns:p14="http://schemas.microsoft.com/office/powerpoint/2010/main" val="12183571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68A21-4EE9-60FB-82B1-134B48DF9810}"/>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FF783873-E0BB-0021-71CB-1288F7409544}"/>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347C9026-AFEE-E776-54BF-271D4A61550B}"/>
              </a:ext>
            </a:extLst>
          </p:cNvPr>
          <p:cNvSpPr>
            <a:spLocks noGrp="1"/>
          </p:cNvSpPr>
          <p:nvPr>
            <p:ph type="dt" sz="half" idx="10"/>
          </p:nvPr>
        </p:nvSpPr>
        <p:spPr/>
        <p:txBody>
          <a:bodyPr/>
          <a:lstStyle/>
          <a:p>
            <a:fld id="{9FAD0625-D2DA-4B86-8985-1B230ABF08A7}" type="datetime2">
              <a:rPr lang="en-US" smtClean="0"/>
              <a:t>Monday, February 13, 2023</a:t>
            </a:fld>
            <a:endParaRPr lang="en-US"/>
          </a:p>
        </p:txBody>
      </p:sp>
      <p:sp>
        <p:nvSpPr>
          <p:cNvPr id="5" name="Slide Number Placeholder 4">
            <a:extLst>
              <a:ext uri="{FF2B5EF4-FFF2-40B4-BE49-F238E27FC236}">
                <a16:creationId xmlns:a16="http://schemas.microsoft.com/office/drawing/2014/main" id="{EC2AC072-A419-DD55-07A9-3BF71A9A2950}"/>
              </a:ext>
            </a:extLst>
          </p:cNvPr>
          <p:cNvSpPr>
            <a:spLocks noGrp="1"/>
          </p:cNvSpPr>
          <p:nvPr>
            <p:ph type="sldNum" sz="quarter" idx="12"/>
          </p:nvPr>
        </p:nvSpPr>
        <p:spPr/>
        <p:txBody>
          <a:bodyPr/>
          <a:lstStyle/>
          <a:p>
            <a:fld id="{1F646F3F-274D-499B-ABBE-824EB4ABDC3D}" type="slidenum">
              <a:rPr lang="en-US" smtClean="0"/>
              <a:t>21</a:t>
            </a:fld>
            <a:endParaRPr lang="en-US"/>
          </a:p>
        </p:txBody>
      </p:sp>
    </p:spTree>
    <p:extLst>
      <p:ext uri="{BB962C8B-B14F-4D97-AF65-F5344CB8AC3E}">
        <p14:creationId xmlns:p14="http://schemas.microsoft.com/office/powerpoint/2010/main" val="29099236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B9759-B71D-AD67-9E95-7BDD5C2178B5}"/>
              </a:ext>
            </a:extLst>
          </p:cNvPr>
          <p:cNvSpPr>
            <a:spLocks noGrp="1"/>
          </p:cNvSpPr>
          <p:nvPr>
            <p:ph type="title"/>
          </p:nvPr>
        </p:nvSpPr>
        <p:spPr>
          <a:xfrm>
            <a:off x="484552" y="777354"/>
            <a:ext cx="10869248" cy="775612"/>
          </a:xfrm>
        </p:spPr>
        <p:txBody>
          <a:bodyPr>
            <a:normAutofit/>
          </a:bodyPr>
          <a:lstStyle/>
          <a:p>
            <a:r>
              <a:rPr lang="en-US" sz="3600" dirty="0">
                <a:latin typeface="Arial"/>
                <a:cs typeface="Arial"/>
              </a:rPr>
              <a:t>V</a:t>
            </a:r>
            <a:r>
              <a:rPr lang="en-US" sz="4000" dirty="0">
                <a:latin typeface="Arial"/>
                <a:cs typeface="Arial"/>
              </a:rPr>
              <a:t>. Collateral Risk to Professionals</a:t>
            </a:r>
          </a:p>
        </p:txBody>
      </p:sp>
      <p:pic>
        <p:nvPicPr>
          <p:cNvPr id="7" name="Content Placeholder 6" descr="People discussing work at law firm">
            <a:extLst>
              <a:ext uri="{FF2B5EF4-FFF2-40B4-BE49-F238E27FC236}">
                <a16:creationId xmlns:a16="http://schemas.microsoft.com/office/drawing/2014/main" id="{7E59C3F6-129B-4C82-57F5-55A174320C7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18656" y="2576513"/>
            <a:ext cx="5400675" cy="3600450"/>
          </a:xfrm>
        </p:spPr>
      </p:pic>
      <p:sp>
        <p:nvSpPr>
          <p:cNvPr id="4" name="Date Placeholder 3">
            <a:extLst>
              <a:ext uri="{FF2B5EF4-FFF2-40B4-BE49-F238E27FC236}">
                <a16:creationId xmlns:a16="http://schemas.microsoft.com/office/drawing/2014/main" id="{7A2B9AE7-CD21-BE44-0B82-D7128947D6EC}"/>
              </a:ext>
            </a:extLst>
          </p:cNvPr>
          <p:cNvSpPr>
            <a:spLocks noGrp="1"/>
          </p:cNvSpPr>
          <p:nvPr>
            <p:ph type="dt" sz="half" idx="10"/>
          </p:nvPr>
        </p:nvSpPr>
        <p:spPr/>
        <p:txBody>
          <a:bodyPr/>
          <a:lstStyle/>
          <a:p>
            <a:fld id="{88B37914-97CF-4093-BF71-B64AA354CE13}" type="datetime2">
              <a:rPr lang="en-US" smtClean="0"/>
              <a:t>Monday, February 13, 2023</a:t>
            </a:fld>
            <a:endParaRPr lang="en-US"/>
          </a:p>
        </p:txBody>
      </p:sp>
      <p:sp>
        <p:nvSpPr>
          <p:cNvPr id="5" name="Slide Number Placeholder 4">
            <a:extLst>
              <a:ext uri="{FF2B5EF4-FFF2-40B4-BE49-F238E27FC236}">
                <a16:creationId xmlns:a16="http://schemas.microsoft.com/office/drawing/2014/main" id="{BFD33A8E-3BFF-0BE7-BBFE-EA56C56A088C}"/>
              </a:ext>
            </a:extLst>
          </p:cNvPr>
          <p:cNvSpPr>
            <a:spLocks noGrp="1"/>
          </p:cNvSpPr>
          <p:nvPr>
            <p:ph type="sldNum" sz="quarter" idx="12"/>
          </p:nvPr>
        </p:nvSpPr>
        <p:spPr/>
        <p:txBody>
          <a:bodyPr/>
          <a:lstStyle/>
          <a:p>
            <a:fld id="{1F646F3F-274D-499B-ABBE-824EB4ABDC3D}" type="slidenum">
              <a:rPr lang="en-US" smtClean="0"/>
              <a:t>22</a:t>
            </a:fld>
            <a:endParaRPr lang="en-US"/>
          </a:p>
        </p:txBody>
      </p:sp>
    </p:spTree>
    <p:extLst>
      <p:ext uri="{BB962C8B-B14F-4D97-AF65-F5344CB8AC3E}">
        <p14:creationId xmlns:p14="http://schemas.microsoft.com/office/powerpoint/2010/main" val="10136362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9">
            <a:extLst>
              <a:ext uri="{FF2B5EF4-FFF2-40B4-BE49-F238E27FC236}">
                <a16:creationId xmlns:a16="http://schemas.microsoft.com/office/drawing/2014/main" id="{50666DC1-CD27-4874-9484-9D06C59FE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Slide Background">
            <a:extLst>
              <a:ext uri="{FF2B5EF4-FFF2-40B4-BE49-F238E27FC236}">
                <a16:creationId xmlns:a16="http://schemas.microsoft.com/office/drawing/2014/main" id="{B874FC77-B1AD-4469-830E-1F1D54FBB4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5" descr="Yellow question mark">
            <a:extLst>
              <a:ext uri="{FF2B5EF4-FFF2-40B4-BE49-F238E27FC236}">
                <a16:creationId xmlns:a16="http://schemas.microsoft.com/office/drawing/2014/main" id="{FAFD7332-FE4D-64F1-195D-2E4FF7685B3F}"/>
              </a:ext>
            </a:extLst>
          </p:cNvPr>
          <p:cNvPicPr>
            <a:picLocks noChangeAspect="1"/>
          </p:cNvPicPr>
          <p:nvPr/>
        </p:nvPicPr>
        <p:blipFill rotWithShape="1">
          <a:blip r:embed="rId2"/>
          <a:srcRect b="6250"/>
          <a:stretch/>
        </p:blipFill>
        <p:spPr>
          <a:xfrm>
            <a:off x="20" y="10"/>
            <a:ext cx="12191979" cy="6857988"/>
          </a:xfrm>
          <a:prstGeom prst="rect">
            <a:avLst/>
          </a:prstGeom>
          <a:effectLst>
            <a:outerShdw blurRad="596900" dist="330200" dir="8820000" sx="87000" sy="87000" algn="ctr" rotWithShape="0">
              <a:srgbClr val="000000">
                <a:alpha val="29000"/>
              </a:srgbClr>
            </a:outerShdw>
          </a:effectLst>
        </p:spPr>
      </p:pic>
      <p:sp>
        <p:nvSpPr>
          <p:cNvPr id="19" name="Rectangle 13">
            <a:extLst>
              <a:ext uri="{FF2B5EF4-FFF2-40B4-BE49-F238E27FC236}">
                <a16:creationId xmlns:a16="http://schemas.microsoft.com/office/drawing/2014/main" id="{A6834A66-723F-4B47-BF01-F6D4B2A1B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6027"/>
            <a:ext cx="12192000" cy="22819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37B2D0B-52A1-3BC5-B9A9-AC3EEB1679CD}"/>
              </a:ext>
            </a:extLst>
          </p:cNvPr>
          <p:cNvSpPr>
            <a:spLocks noGrp="1"/>
          </p:cNvSpPr>
          <p:nvPr>
            <p:ph type="title"/>
          </p:nvPr>
        </p:nvSpPr>
        <p:spPr>
          <a:xfrm>
            <a:off x="322730" y="4850597"/>
            <a:ext cx="5741086" cy="1374756"/>
          </a:xfrm>
        </p:spPr>
        <p:txBody>
          <a:bodyPr vert="horz" lIns="91440" tIns="45720" rIns="91440" bIns="45720" rtlCol="0" anchor="ctr">
            <a:normAutofit/>
          </a:bodyPr>
          <a:lstStyle/>
          <a:p>
            <a:r>
              <a:rPr lang="en-US" sz="3600"/>
              <a:t>Questions?</a:t>
            </a:r>
          </a:p>
        </p:txBody>
      </p:sp>
      <p:sp>
        <p:nvSpPr>
          <p:cNvPr id="3" name="Date Placeholder 2">
            <a:extLst>
              <a:ext uri="{FF2B5EF4-FFF2-40B4-BE49-F238E27FC236}">
                <a16:creationId xmlns:a16="http://schemas.microsoft.com/office/drawing/2014/main" id="{7706EDD5-74CE-37C7-014D-6769C1E968AB}"/>
              </a:ext>
            </a:extLst>
          </p:cNvPr>
          <p:cNvSpPr>
            <a:spLocks noGrp="1"/>
          </p:cNvSpPr>
          <p:nvPr>
            <p:ph type="dt" sz="half" idx="10"/>
          </p:nvPr>
        </p:nvSpPr>
        <p:spPr>
          <a:xfrm>
            <a:off x="146221" y="6357208"/>
            <a:ext cx="2743200" cy="365125"/>
          </a:xfrm>
        </p:spPr>
        <p:txBody>
          <a:bodyPr vert="horz" lIns="91440" tIns="45720" rIns="91440" bIns="45720" rtlCol="0" anchor="ctr">
            <a:normAutofit/>
          </a:bodyPr>
          <a:lstStyle/>
          <a:p>
            <a:pPr>
              <a:spcAft>
                <a:spcPts val="600"/>
              </a:spcAft>
            </a:pPr>
            <a:fld id="{766205C9-467E-41BA-B8D8-3BB9402DE865}" type="datetime2">
              <a:rPr lang="en-US">
                <a:solidFill>
                  <a:schemeClr val="bg1">
                    <a:alpha val="80000"/>
                  </a:schemeClr>
                </a:solidFill>
              </a:rPr>
              <a:pPr>
                <a:spcAft>
                  <a:spcPts val="600"/>
                </a:spcAft>
              </a:pPr>
              <a:t>Monday, February 13, 2023</a:t>
            </a:fld>
            <a:endParaRPr lang="en-US">
              <a:solidFill>
                <a:schemeClr val="bg1">
                  <a:alpha val="80000"/>
                </a:schemeClr>
              </a:solidFill>
            </a:endParaRPr>
          </a:p>
        </p:txBody>
      </p:sp>
      <p:sp>
        <p:nvSpPr>
          <p:cNvPr id="4" name="Slide Number Placeholder 3">
            <a:extLst>
              <a:ext uri="{FF2B5EF4-FFF2-40B4-BE49-F238E27FC236}">
                <a16:creationId xmlns:a16="http://schemas.microsoft.com/office/drawing/2014/main" id="{DCB9B1FA-14F3-B5C9-D4AB-6FC51232A552}"/>
              </a:ext>
            </a:extLst>
          </p:cNvPr>
          <p:cNvSpPr>
            <a:spLocks noGrp="1"/>
          </p:cNvSpPr>
          <p:nvPr>
            <p:ph type="sldNum" sz="quarter" idx="12"/>
          </p:nvPr>
        </p:nvSpPr>
        <p:spPr>
          <a:xfrm>
            <a:off x="10764983" y="6356350"/>
            <a:ext cx="1280796" cy="365125"/>
          </a:xfrm>
        </p:spPr>
        <p:txBody>
          <a:bodyPr vert="horz" lIns="91440" tIns="45720" rIns="91440" bIns="45720" rtlCol="0" anchor="ctr">
            <a:normAutofit/>
          </a:bodyPr>
          <a:lstStyle/>
          <a:p>
            <a:pPr>
              <a:spcAft>
                <a:spcPts val="600"/>
              </a:spcAft>
            </a:pPr>
            <a:fld id="{1F646F3F-274D-499B-ABBE-824EB4ABDC3D}" type="slidenum">
              <a:rPr lang="en-US">
                <a:solidFill>
                  <a:schemeClr val="bg1">
                    <a:alpha val="80000"/>
                  </a:schemeClr>
                </a:solidFill>
              </a:rPr>
              <a:pPr>
                <a:spcAft>
                  <a:spcPts val="600"/>
                </a:spcAft>
              </a:pPr>
              <a:t>23</a:t>
            </a:fld>
            <a:endParaRPr lang="en-US">
              <a:solidFill>
                <a:schemeClr val="bg1">
                  <a:alpha val="80000"/>
                </a:schemeClr>
              </a:solidFill>
            </a:endParaRPr>
          </a:p>
        </p:txBody>
      </p:sp>
    </p:spTree>
    <p:extLst>
      <p:ext uri="{BB962C8B-B14F-4D97-AF65-F5344CB8AC3E}">
        <p14:creationId xmlns:p14="http://schemas.microsoft.com/office/powerpoint/2010/main" val="1035053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27A82-6C79-48F6-B274-73172CE3AC67}"/>
              </a:ext>
            </a:extLst>
          </p:cNvPr>
          <p:cNvSpPr>
            <a:spLocks noGrp="1"/>
          </p:cNvSpPr>
          <p:nvPr>
            <p:ph type="title"/>
          </p:nvPr>
        </p:nvSpPr>
        <p:spPr>
          <a:xfrm>
            <a:off x="484552" y="-258831"/>
            <a:ext cx="11264536" cy="3086594"/>
          </a:xfrm>
        </p:spPr>
        <p:txBody>
          <a:bodyPr>
            <a:normAutofit/>
          </a:bodyPr>
          <a:lstStyle/>
          <a:p>
            <a:r>
              <a:rPr lang="en-US" sz="3600" dirty="0">
                <a:latin typeface="Arial"/>
                <a:cs typeface="Arial"/>
              </a:rPr>
              <a:t>Speakers: </a:t>
            </a:r>
            <a:br>
              <a:rPr lang="en-US" sz="3600" dirty="0">
                <a:latin typeface="Arial"/>
                <a:cs typeface="Arial"/>
              </a:rPr>
            </a:br>
            <a:r>
              <a:rPr lang="en-US" sz="3600" dirty="0">
                <a:latin typeface="Arial"/>
                <a:cs typeface="Arial"/>
              </a:rPr>
              <a:t>Mike Twitty, Pinellas County Property Appraiser and </a:t>
            </a:r>
            <a:br>
              <a:rPr lang="en-US" sz="3600" dirty="0">
                <a:latin typeface="Arial"/>
                <a:cs typeface="Arial"/>
              </a:rPr>
            </a:br>
            <a:br>
              <a:rPr lang="en-US" sz="3600" dirty="0">
                <a:latin typeface="Arial"/>
                <a:cs typeface="Arial"/>
              </a:rPr>
            </a:br>
            <a:r>
              <a:rPr lang="en-US" sz="3600" dirty="0">
                <a:latin typeface="Arial"/>
                <a:cs typeface="Arial"/>
              </a:rPr>
              <a:t>Robert Eckard, B.C.S.</a:t>
            </a:r>
            <a:endParaRPr lang="en-US" sz="3600" dirty="0">
              <a:ea typeface="+mj-lt"/>
              <a:cs typeface="+mj-lt"/>
            </a:endParaRPr>
          </a:p>
          <a:p>
            <a:endParaRPr lang="en-US" sz="3600" dirty="0">
              <a:latin typeface="Arial"/>
              <a:cs typeface="Arial"/>
            </a:endParaRPr>
          </a:p>
        </p:txBody>
      </p:sp>
      <p:pic>
        <p:nvPicPr>
          <p:cNvPr id="5" name="Picture 5">
            <a:extLst>
              <a:ext uri="{FF2B5EF4-FFF2-40B4-BE49-F238E27FC236}">
                <a16:creationId xmlns:a16="http://schemas.microsoft.com/office/drawing/2014/main" id="{30721CE7-1C63-70F1-6BBC-6A02687555A1}"/>
              </a:ext>
            </a:extLst>
          </p:cNvPr>
          <p:cNvPicPr>
            <a:picLocks noGrp="1" noChangeAspect="1"/>
          </p:cNvPicPr>
          <p:nvPr>
            <p:ph sz="half" idx="1"/>
          </p:nvPr>
        </p:nvPicPr>
        <p:blipFill>
          <a:blip r:embed="rId2"/>
          <a:stretch>
            <a:fillRect/>
          </a:stretch>
        </p:blipFill>
        <p:spPr>
          <a:xfrm>
            <a:off x="559503" y="3110342"/>
            <a:ext cx="5323703" cy="3508320"/>
          </a:xfrm>
        </p:spPr>
      </p:pic>
      <p:pic>
        <p:nvPicPr>
          <p:cNvPr id="6" name="Picture 6">
            <a:extLst>
              <a:ext uri="{FF2B5EF4-FFF2-40B4-BE49-F238E27FC236}">
                <a16:creationId xmlns:a16="http://schemas.microsoft.com/office/drawing/2014/main" id="{1683702F-E406-E817-D814-D82FC9509BC9}"/>
              </a:ext>
            </a:extLst>
          </p:cNvPr>
          <p:cNvPicPr>
            <a:picLocks noGrp="1" noChangeAspect="1"/>
          </p:cNvPicPr>
          <p:nvPr>
            <p:ph sz="half" idx="2"/>
          </p:nvPr>
        </p:nvPicPr>
        <p:blipFill>
          <a:blip r:embed="rId3"/>
          <a:stretch>
            <a:fillRect/>
          </a:stretch>
        </p:blipFill>
        <p:spPr>
          <a:xfrm>
            <a:off x="7247297" y="3114830"/>
            <a:ext cx="3144581" cy="3624263"/>
          </a:xfrm>
        </p:spPr>
      </p:pic>
      <p:sp>
        <p:nvSpPr>
          <p:cNvPr id="3" name="Date Placeholder 2">
            <a:extLst>
              <a:ext uri="{FF2B5EF4-FFF2-40B4-BE49-F238E27FC236}">
                <a16:creationId xmlns:a16="http://schemas.microsoft.com/office/drawing/2014/main" id="{91AC6D01-3EC3-45D8-3FB3-24AB26F8F3CB}"/>
              </a:ext>
            </a:extLst>
          </p:cNvPr>
          <p:cNvSpPr>
            <a:spLocks noGrp="1"/>
          </p:cNvSpPr>
          <p:nvPr>
            <p:ph type="dt" sz="half" idx="10"/>
          </p:nvPr>
        </p:nvSpPr>
        <p:spPr/>
        <p:txBody>
          <a:bodyPr/>
          <a:lstStyle/>
          <a:p>
            <a:fld id="{57F55D33-F943-4C5A-984C-C3771496C4DC}" type="datetime2">
              <a:rPr lang="en-US" smtClean="0"/>
              <a:t>Monday, February 13, 2023</a:t>
            </a:fld>
            <a:endParaRPr lang="en-US"/>
          </a:p>
        </p:txBody>
      </p:sp>
      <p:sp>
        <p:nvSpPr>
          <p:cNvPr id="4" name="Slide Number Placeholder 3">
            <a:extLst>
              <a:ext uri="{FF2B5EF4-FFF2-40B4-BE49-F238E27FC236}">
                <a16:creationId xmlns:a16="http://schemas.microsoft.com/office/drawing/2014/main" id="{93E1AFD7-8B74-ED68-2A14-B2E7C01DDBA8}"/>
              </a:ext>
            </a:extLst>
          </p:cNvPr>
          <p:cNvSpPr>
            <a:spLocks noGrp="1"/>
          </p:cNvSpPr>
          <p:nvPr>
            <p:ph type="sldNum" sz="quarter" idx="12"/>
          </p:nvPr>
        </p:nvSpPr>
        <p:spPr/>
        <p:txBody>
          <a:bodyPr/>
          <a:lstStyle/>
          <a:p>
            <a:fld id="{1F646F3F-274D-499B-ABBE-824EB4ABDC3D}" type="slidenum">
              <a:rPr lang="en-US" smtClean="0"/>
              <a:t>3</a:t>
            </a:fld>
            <a:endParaRPr lang="en-US"/>
          </a:p>
        </p:txBody>
      </p:sp>
    </p:spTree>
    <p:extLst>
      <p:ext uri="{BB962C8B-B14F-4D97-AF65-F5344CB8AC3E}">
        <p14:creationId xmlns:p14="http://schemas.microsoft.com/office/powerpoint/2010/main" val="2671970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50666DC1-CD27-4874-9484-9D06C59FE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Rectangle 23">
            <a:extLst>
              <a:ext uri="{FF2B5EF4-FFF2-40B4-BE49-F238E27FC236}">
                <a16:creationId xmlns:a16="http://schemas.microsoft.com/office/drawing/2014/main" id="{4D90D76C-184F-4A96-8FE8-1114F8EE1F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2F9DE355-E8A7-498B-A6A0-54D03B953F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3644" cy="686133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C79190-9546-7FE3-25ED-D27616555BF8}"/>
              </a:ext>
            </a:extLst>
          </p:cNvPr>
          <p:cNvSpPr>
            <a:spLocks noGrp="1"/>
          </p:cNvSpPr>
          <p:nvPr>
            <p:ph type="title"/>
          </p:nvPr>
        </p:nvSpPr>
        <p:spPr>
          <a:xfrm>
            <a:off x="484552" y="1122363"/>
            <a:ext cx="4910841" cy="2387600"/>
          </a:xfrm>
        </p:spPr>
        <p:txBody>
          <a:bodyPr vert="horz" lIns="91440" tIns="45720" rIns="91440" bIns="45720" rtlCol="0" anchor="b">
            <a:normAutofit/>
          </a:bodyPr>
          <a:lstStyle/>
          <a:p>
            <a:pPr>
              <a:lnSpc>
                <a:spcPct val="90000"/>
              </a:lnSpc>
            </a:pPr>
            <a:r>
              <a:rPr lang="en-US" dirty="0">
                <a:latin typeface="Arial"/>
                <a:cs typeface="Arial"/>
              </a:rPr>
              <a:t>The Real </a:t>
            </a:r>
            <a:br>
              <a:rPr lang="en-US" dirty="0">
                <a:latin typeface="Arial"/>
                <a:cs typeface="Arial"/>
              </a:rPr>
            </a:br>
            <a:r>
              <a:rPr lang="en-US" dirty="0">
                <a:latin typeface="Arial"/>
                <a:cs typeface="Arial"/>
              </a:rPr>
              <a:t>Mike Twitty and Rob Eckard</a:t>
            </a:r>
          </a:p>
        </p:txBody>
      </p:sp>
      <p:pic>
        <p:nvPicPr>
          <p:cNvPr id="16" name="Picture 3" descr="A picture containing person, outdoor, sky, tree&#10;&#10;Description automatically generated">
            <a:extLst>
              <a:ext uri="{FF2B5EF4-FFF2-40B4-BE49-F238E27FC236}">
                <a16:creationId xmlns:a16="http://schemas.microsoft.com/office/drawing/2014/main" id="{73298490-D480-262B-5A62-92383BDE9B83}"/>
              </a:ext>
            </a:extLst>
          </p:cNvPr>
          <p:cNvPicPr>
            <a:picLocks noChangeAspect="1"/>
          </p:cNvPicPr>
          <p:nvPr/>
        </p:nvPicPr>
        <p:blipFill rotWithShape="1">
          <a:blip r:embed="rId2"/>
          <a:srcRect b="29549"/>
          <a:stretch/>
        </p:blipFill>
        <p:spPr>
          <a:xfrm>
            <a:off x="6083645" y="10"/>
            <a:ext cx="6108356" cy="6857990"/>
          </a:xfrm>
          <a:prstGeom prst="rect">
            <a:avLst/>
          </a:prstGeom>
        </p:spPr>
      </p:pic>
      <p:sp>
        <p:nvSpPr>
          <p:cNvPr id="3" name="Date Placeholder 2">
            <a:extLst>
              <a:ext uri="{FF2B5EF4-FFF2-40B4-BE49-F238E27FC236}">
                <a16:creationId xmlns:a16="http://schemas.microsoft.com/office/drawing/2014/main" id="{E49E3744-DF77-838E-82EF-6D8313065218}"/>
              </a:ext>
            </a:extLst>
          </p:cNvPr>
          <p:cNvSpPr>
            <a:spLocks noGrp="1"/>
          </p:cNvSpPr>
          <p:nvPr>
            <p:ph type="dt" sz="half" idx="10"/>
          </p:nvPr>
        </p:nvSpPr>
        <p:spPr/>
        <p:txBody>
          <a:bodyPr/>
          <a:lstStyle/>
          <a:p>
            <a:fld id="{47D33831-DE9F-464B-9D55-1C2255A47030}" type="datetime2">
              <a:rPr lang="en-US" smtClean="0"/>
              <a:t>Monday, February 13, 2023</a:t>
            </a:fld>
            <a:endParaRPr lang="en-US"/>
          </a:p>
        </p:txBody>
      </p:sp>
      <p:sp>
        <p:nvSpPr>
          <p:cNvPr id="4" name="Slide Number Placeholder 3">
            <a:extLst>
              <a:ext uri="{FF2B5EF4-FFF2-40B4-BE49-F238E27FC236}">
                <a16:creationId xmlns:a16="http://schemas.microsoft.com/office/drawing/2014/main" id="{E2EF30C4-B4CF-2009-25B9-DF0A2A259F8B}"/>
              </a:ext>
            </a:extLst>
          </p:cNvPr>
          <p:cNvSpPr>
            <a:spLocks noGrp="1"/>
          </p:cNvSpPr>
          <p:nvPr>
            <p:ph type="sldNum" sz="quarter" idx="12"/>
          </p:nvPr>
        </p:nvSpPr>
        <p:spPr/>
        <p:txBody>
          <a:bodyPr/>
          <a:lstStyle/>
          <a:p>
            <a:fld id="{1F646F3F-274D-499B-ABBE-824EB4ABDC3D}" type="slidenum">
              <a:rPr lang="en-US" smtClean="0"/>
              <a:t>4</a:t>
            </a:fld>
            <a:endParaRPr lang="en-US"/>
          </a:p>
        </p:txBody>
      </p:sp>
    </p:spTree>
    <p:extLst>
      <p:ext uri="{BB962C8B-B14F-4D97-AF65-F5344CB8AC3E}">
        <p14:creationId xmlns:p14="http://schemas.microsoft.com/office/powerpoint/2010/main" val="1581689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0F315-2616-11D1-C318-193B815C619C}"/>
              </a:ext>
            </a:extLst>
          </p:cNvPr>
          <p:cNvSpPr>
            <a:spLocks noGrp="1"/>
          </p:cNvSpPr>
          <p:nvPr>
            <p:ph type="title"/>
          </p:nvPr>
        </p:nvSpPr>
        <p:spPr/>
        <p:txBody>
          <a:bodyPr/>
          <a:lstStyle/>
          <a:p>
            <a:r>
              <a:rPr lang="en-US" dirty="0"/>
              <a:t>Purpose of Probate Litigation</a:t>
            </a:r>
          </a:p>
        </p:txBody>
      </p:sp>
      <p:sp>
        <p:nvSpPr>
          <p:cNvPr id="3" name="Text Placeholder 2">
            <a:extLst>
              <a:ext uri="{FF2B5EF4-FFF2-40B4-BE49-F238E27FC236}">
                <a16:creationId xmlns:a16="http://schemas.microsoft.com/office/drawing/2014/main" id="{F0CFF9DC-CEAE-B6BF-7E35-090514249ACB}"/>
              </a:ext>
            </a:extLst>
          </p:cNvPr>
          <p:cNvSpPr>
            <a:spLocks noGrp="1"/>
          </p:cNvSpPr>
          <p:nvPr>
            <p:ph type="body" idx="1"/>
          </p:nvPr>
        </p:nvSpPr>
        <p:spPr/>
        <p:txBody>
          <a:bodyPr/>
          <a:lstStyle/>
          <a:p>
            <a:r>
              <a:rPr lang="en-US" b="0" i="0" dirty="0">
                <a:solidFill>
                  <a:srgbClr val="5E5E5E"/>
                </a:solidFill>
                <a:effectLst/>
                <a:latin typeface="Open Sans" panose="020B0606030504020204" pitchFamily="34" charset="0"/>
              </a:rPr>
              <a:t>The purpose of a probate litigation lawsuit is to obtain an heir or beneficiary’s rightful inheritance. Probate litigation can also be a lawsuit filed by a beneficiary, heir, executor, or administrator to reclaim property that rightfully belongs to the probate estate or to have the court rule on the properness of the executor’s or administrator’s acts.</a:t>
            </a:r>
            <a:endParaRPr lang="en-US" dirty="0"/>
          </a:p>
        </p:txBody>
      </p:sp>
      <p:sp>
        <p:nvSpPr>
          <p:cNvPr id="4" name="Date Placeholder 3">
            <a:extLst>
              <a:ext uri="{FF2B5EF4-FFF2-40B4-BE49-F238E27FC236}">
                <a16:creationId xmlns:a16="http://schemas.microsoft.com/office/drawing/2014/main" id="{A6AB9AD9-7C39-866E-BA44-7821780CBF68}"/>
              </a:ext>
            </a:extLst>
          </p:cNvPr>
          <p:cNvSpPr>
            <a:spLocks noGrp="1"/>
          </p:cNvSpPr>
          <p:nvPr>
            <p:ph type="dt" sz="half" idx="10"/>
          </p:nvPr>
        </p:nvSpPr>
        <p:spPr/>
        <p:txBody>
          <a:bodyPr/>
          <a:lstStyle/>
          <a:p>
            <a:fld id="{9FAD0625-D2DA-4B86-8985-1B230ABF08A7}" type="datetime2">
              <a:rPr lang="en-US" smtClean="0"/>
              <a:t>Monday, February 13, 2023</a:t>
            </a:fld>
            <a:endParaRPr lang="en-US"/>
          </a:p>
        </p:txBody>
      </p:sp>
      <p:sp>
        <p:nvSpPr>
          <p:cNvPr id="5" name="Slide Number Placeholder 4">
            <a:extLst>
              <a:ext uri="{FF2B5EF4-FFF2-40B4-BE49-F238E27FC236}">
                <a16:creationId xmlns:a16="http://schemas.microsoft.com/office/drawing/2014/main" id="{37CFECB1-6E6E-F0E0-89F3-7D78F489D6D1}"/>
              </a:ext>
            </a:extLst>
          </p:cNvPr>
          <p:cNvSpPr>
            <a:spLocks noGrp="1"/>
          </p:cNvSpPr>
          <p:nvPr>
            <p:ph type="sldNum" sz="quarter" idx="12"/>
          </p:nvPr>
        </p:nvSpPr>
        <p:spPr/>
        <p:txBody>
          <a:bodyPr/>
          <a:lstStyle/>
          <a:p>
            <a:fld id="{1F646F3F-274D-499B-ABBE-824EB4ABDC3D}" type="slidenum">
              <a:rPr lang="en-US" smtClean="0"/>
              <a:t>5</a:t>
            </a:fld>
            <a:endParaRPr lang="en-US"/>
          </a:p>
        </p:txBody>
      </p:sp>
    </p:spTree>
    <p:extLst>
      <p:ext uri="{BB962C8B-B14F-4D97-AF65-F5344CB8AC3E}">
        <p14:creationId xmlns:p14="http://schemas.microsoft.com/office/powerpoint/2010/main" val="506490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444AD-EC19-7CCA-277B-EB2116882406}"/>
              </a:ext>
            </a:extLst>
          </p:cNvPr>
          <p:cNvSpPr>
            <a:spLocks noGrp="1"/>
          </p:cNvSpPr>
          <p:nvPr>
            <p:ph type="title"/>
          </p:nvPr>
        </p:nvSpPr>
        <p:spPr/>
        <p:txBody>
          <a:bodyPr/>
          <a:lstStyle/>
          <a:p>
            <a:r>
              <a:rPr lang="en-US" dirty="0"/>
              <a:t>Purpose of Business Litigation</a:t>
            </a:r>
          </a:p>
        </p:txBody>
      </p:sp>
      <p:sp>
        <p:nvSpPr>
          <p:cNvPr id="3" name="Text Placeholder 2">
            <a:extLst>
              <a:ext uri="{FF2B5EF4-FFF2-40B4-BE49-F238E27FC236}">
                <a16:creationId xmlns:a16="http://schemas.microsoft.com/office/drawing/2014/main" id="{AD02E2E2-83E3-51BE-F378-79B749931B50}"/>
              </a:ext>
            </a:extLst>
          </p:cNvPr>
          <p:cNvSpPr>
            <a:spLocks noGrp="1"/>
          </p:cNvSpPr>
          <p:nvPr>
            <p:ph type="body" idx="1"/>
          </p:nvPr>
        </p:nvSpPr>
        <p:spPr/>
        <p:txBody>
          <a:bodyPr>
            <a:normAutofit fontScale="70000" lnSpcReduction="20000"/>
          </a:bodyPr>
          <a:lstStyle/>
          <a:p>
            <a:pPr marL="457200" indent="-457200">
              <a:buAutoNum type="arabicPeriod"/>
            </a:pPr>
            <a:r>
              <a:rPr lang="en-US" dirty="0"/>
              <a:t>Damages</a:t>
            </a:r>
          </a:p>
          <a:p>
            <a:pPr marL="457200" indent="-457200">
              <a:buAutoNum type="arabicPeriod"/>
            </a:pPr>
            <a:r>
              <a:rPr lang="en-US" dirty="0"/>
              <a:t>Injunctive Relief</a:t>
            </a:r>
          </a:p>
          <a:p>
            <a:pPr marL="457200" indent="-457200">
              <a:buAutoNum type="arabicPeriod"/>
            </a:pPr>
            <a:r>
              <a:rPr lang="en-US" dirty="0"/>
              <a:t>Disgorgement</a:t>
            </a:r>
          </a:p>
          <a:p>
            <a:pPr marL="457200" indent="-457200">
              <a:buAutoNum type="arabicPeriod"/>
            </a:pPr>
            <a:r>
              <a:rPr lang="en-US" dirty="0"/>
              <a:t>Specific Performance</a:t>
            </a:r>
          </a:p>
          <a:p>
            <a:pPr marL="457200" indent="-457200">
              <a:buAutoNum type="arabicPeriod"/>
            </a:pPr>
            <a:r>
              <a:rPr lang="en-US" dirty="0"/>
              <a:t>Recission</a:t>
            </a:r>
          </a:p>
          <a:p>
            <a:pPr marL="457200" indent="-457200">
              <a:buAutoNum type="arabicPeriod"/>
            </a:pPr>
            <a:r>
              <a:rPr lang="en-US" dirty="0"/>
              <a:t>Reformation</a:t>
            </a:r>
          </a:p>
        </p:txBody>
      </p:sp>
      <p:sp>
        <p:nvSpPr>
          <p:cNvPr id="4" name="Date Placeholder 3">
            <a:extLst>
              <a:ext uri="{FF2B5EF4-FFF2-40B4-BE49-F238E27FC236}">
                <a16:creationId xmlns:a16="http://schemas.microsoft.com/office/drawing/2014/main" id="{B8A25C57-249B-EC3B-DC32-0BE03A7EDC36}"/>
              </a:ext>
            </a:extLst>
          </p:cNvPr>
          <p:cNvSpPr>
            <a:spLocks noGrp="1"/>
          </p:cNvSpPr>
          <p:nvPr>
            <p:ph type="dt" sz="half" idx="10"/>
          </p:nvPr>
        </p:nvSpPr>
        <p:spPr/>
        <p:txBody>
          <a:bodyPr/>
          <a:lstStyle/>
          <a:p>
            <a:fld id="{9FAD0625-D2DA-4B86-8985-1B230ABF08A7}" type="datetime2">
              <a:rPr lang="en-US" smtClean="0"/>
              <a:t>Monday, February 13, 2023</a:t>
            </a:fld>
            <a:endParaRPr lang="en-US"/>
          </a:p>
        </p:txBody>
      </p:sp>
      <p:sp>
        <p:nvSpPr>
          <p:cNvPr id="5" name="Slide Number Placeholder 4">
            <a:extLst>
              <a:ext uri="{FF2B5EF4-FFF2-40B4-BE49-F238E27FC236}">
                <a16:creationId xmlns:a16="http://schemas.microsoft.com/office/drawing/2014/main" id="{6DAD9DB8-2F2C-B8C1-827A-15534E0AEA10}"/>
              </a:ext>
            </a:extLst>
          </p:cNvPr>
          <p:cNvSpPr>
            <a:spLocks noGrp="1"/>
          </p:cNvSpPr>
          <p:nvPr>
            <p:ph type="sldNum" sz="quarter" idx="12"/>
          </p:nvPr>
        </p:nvSpPr>
        <p:spPr/>
        <p:txBody>
          <a:bodyPr/>
          <a:lstStyle/>
          <a:p>
            <a:fld id="{1F646F3F-274D-499B-ABBE-824EB4ABDC3D}" type="slidenum">
              <a:rPr lang="en-US" smtClean="0"/>
              <a:t>6</a:t>
            </a:fld>
            <a:endParaRPr lang="en-US"/>
          </a:p>
        </p:txBody>
      </p:sp>
    </p:spTree>
    <p:extLst>
      <p:ext uri="{BB962C8B-B14F-4D97-AF65-F5344CB8AC3E}">
        <p14:creationId xmlns:p14="http://schemas.microsoft.com/office/powerpoint/2010/main" val="2570108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75B91-7084-AF53-8F8E-F5E5AA0F4150}"/>
              </a:ext>
            </a:extLst>
          </p:cNvPr>
          <p:cNvSpPr>
            <a:spLocks noGrp="1"/>
          </p:cNvSpPr>
          <p:nvPr>
            <p:ph type="title"/>
          </p:nvPr>
        </p:nvSpPr>
        <p:spPr/>
        <p:txBody>
          <a:bodyPr/>
          <a:lstStyle/>
          <a:p>
            <a:r>
              <a:rPr lang="en-US" dirty="0"/>
              <a:t>Probate Litigation vs Trust Litigation</a:t>
            </a:r>
          </a:p>
        </p:txBody>
      </p:sp>
      <p:sp>
        <p:nvSpPr>
          <p:cNvPr id="4" name="Date Placeholder 3">
            <a:extLst>
              <a:ext uri="{FF2B5EF4-FFF2-40B4-BE49-F238E27FC236}">
                <a16:creationId xmlns:a16="http://schemas.microsoft.com/office/drawing/2014/main" id="{8D64051D-7E26-6364-5225-419AF7EC6D2F}"/>
              </a:ext>
            </a:extLst>
          </p:cNvPr>
          <p:cNvSpPr>
            <a:spLocks noGrp="1"/>
          </p:cNvSpPr>
          <p:nvPr>
            <p:ph type="dt" sz="half" idx="10"/>
          </p:nvPr>
        </p:nvSpPr>
        <p:spPr/>
        <p:txBody>
          <a:bodyPr/>
          <a:lstStyle/>
          <a:p>
            <a:fld id="{9FAD0625-D2DA-4B86-8985-1B230ABF08A7}" type="datetime2">
              <a:rPr lang="en-US" smtClean="0"/>
              <a:t>Monday, February 13, 2023</a:t>
            </a:fld>
            <a:endParaRPr lang="en-US"/>
          </a:p>
        </p:txBody>
      </p:sp>
      <p:sp>
        <p:nvSpPr>
          <p:cNvPr id="5" name="Slide Number Placeholder 4">
            <a:extLst>
              <a:ext uri="{FF2B5EF4-FFF2-40B4-BE49-F238E27FC236}">
                <a16:creationId xmlns:a16="http://schemas.microsoft.com/office/drawing/2014/main" id="{8C161B6D-BFB6-7288-7BAE-B2189073F1FB}"/>
              </a:ext>
            </a:extLst>
          </p:cNvPr>
          <p:cNvSpPr>
            <a:spLocks noGrp="1"/>
          </p:cNvSpPr>
          <p:nvPr>
            <p:ph type="sldNum" sz="quarter" idx="12"/>
          </p:nvPr>
        </p:nvSpPr>
        <p:spPr/>
        <p:txBody>
          <a:bodyPr/>
          <a:lstStyle/>
          <a:p>
            <a:fld id="{1F646F3F-274D-499B-ABBE-824EB4ABDC3D}" type="slidenum">
              <a:rPr lang="en-US" smtClean="0"/>
              <a:t>7</a:t>
            </a:fld>
            <a:endParaRPr lang="en-US"/>
          </a:p>
        </p:txBody>
      </p:sp>
      <p:sp>
        <p:nvSpPr>
          <p:cNvPr id="6" name="Rectangle 1">
            <a:extLst>
              <a:ext uri="{FF2B5EF4-FFF2-40B4-BE49-F238E27FC236}">
                <a16:creationId xmlns:a16="http://schemas.microsoft.com/office/drawing/2014/main" id="{04E37FD2-9882-F67C-224D-E592D2FD4230}"/>
              </a:ext>
            </a:extLst>
          </p:cNvPr>
          <p:cNvSpPr>
            <a:spLocks noGrp="1" noChangeArrowheads="1"/>
          </p:cNvSpPr>
          <p:nvPr>
            <p:ph type="body" idx="1"/>
          </p:nvPr>
        </p:nvSpPr>
        <p:spPr bwMode="auto">
          <a:xfrm>
            <a:off x="484552" y="3592320"/>
            <a:ext cx="11843307" cy="2600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300" b="0" i="0" u="none" strike="noStrike" cap="none" normalizeH="0" baseline="0" dirty="0">
              <a:ln>
                <a:noFill/>
              </a:ln>
              <a:solidFill>
                <a:srgbClr val="5E5E5E"/>
              </a:solidFill>
              <a:effectLst/>
              <a:latin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dirty="0">
                <a:ln>
                  <a:noFill/>
                </a:ln>
                <a:effectLst/>
                <a:latin typeface="Arial" panose="020B0604020202020204" pitchFamily="34" charset="0"/>
                <a:cs typeface="Arial" panose="020B0604020202020204" pitchFamily="34" charset="0"/>
              </a:rPr>
              <a:t>Probate litigation involves the </a:t>
            </a:r>
            <a:r>
              <a:rPr kumimoji="0" lang="en-US" altLang="en-US" b="1" i="0" u="none" strike="noStrike" cap="none" dirty="0">
                <a:ln>
                  <a:noFill/>
                </a:ln>
                <a:effectLst/>
                <a:latin typeface="Arial" panose="020B0604020202020204" pitchFamily="34" charset="0"/>
                <a:cs typeface="Arial" panose="020B0604020202020204" pitchFamily="34" charset="0"/>
              </a:rPr>
              <a:t>people</a:t>
            </a:r>
            <a:r>
              <a:rPr kumimoji="0" lang="en-US" altLang="en-US" b="0" i="0" u="none" strike="noStrike" cap="none" dirty="0">
                <a:ln>
                  <a:noFill/>
                </a:ln>
                <a:effectLst/>
                <a:latin typeface="Arial" panose="020B0604020202020204" pitchFamily="34" charset="0"/>
                <a:cs typeface="Arial" panose="020B0604020202020204" pitchFamily="34" charset="0"/>
              </a:rPr>
              <a:t> and </a:t>
            </a:r>
            <a:r>
              <a:rPr kumimoji="0" lang="en-US" altLang="en-US" b="1" i="0" u="none" strike="noStrike" cap="none" dirty="0">
                <a:ln>
                  <a:noFill/>
                </a:ln>
                <a:effectLst/>
                <a:latin typeface="Arial" panose="020B0604020202020204" pitchFamily="34" charset="0"/>
                <a:cs typeface="Arial" panose="020B0604020202020204" pitchFamily="34" charset="0"/>
              </a:rPr>
              <a:t>the property </a:t>
            </a:r>
            <a:r>
              <a:rPr kumimoji="0" lang="en-US" altLang="en-US" b="0" i="0" u="none" strike="noStrike" cap="none" dirty="0">
                <a:ln>
                  <a:noFill/>
                </a:ln>
                <a:effectLst/>
                <a:latin typeface="Arial" panose="020B0604020202020204" pitchFamily="34" charset="0"/>
                <a:cs typeface="Arial" panose="020B0604020202020204" pitchFamily="34" charset="0"/>
              </a:rPr>
              <a:t>involved in a </a:t>
            </a:r>
            <a:r>
              <a:rPr kumimoji="0" lang="en-US" altLang="en-US" b="1" i="0" u="none" strike="noStrike" cap="none" dirty="0">
                <a:ln>
                  <a:noFill/>
                </a:ln>
                <a:effectLst/>
                <a:latin typeface="Arial" panose="020B0604020202020204" pitchFamily="34" charset="0"/>
                <a:cs typeface="Arial" panose="020B0604020202020204" pitchFamily="34" charset="0"/>
              </a:rPr>
              <a:t>probate estate</a:t>
            </a:r>
            <a:endParaRPr lang="en-US" altLang="en-US"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b="0" i="0" u="none" strike="noStrike" cap="none" dirty="0">
              <a:ln>
                <a:noFill/>
              </a:ln>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dirty="0">
                <a:ln>
                  <a:noFill/>
                </a:ln>
                <a:effectLst/>
                <a:latin typeface="Arial" panose="020B0604020202020204" pitchFamily="34" charset="0"/>
                <a:cs typeface="Arial" panose="020B0604020202020204" pitchFamily="34" charset="0"/>
              </a:rPr>
              <a:t>Trust litigation involves the </a:t>
            </a:r>
            <a:r>
              <a:rPr kumimoji="0" lang="en-US" altLang="en-US" b="1" i="0" u="none" strike="noStrike" cap="none" dirty="0">
                <a:ln>
                  <a:noFill/>
                </a:ln>
                <a:effectLst/>
                <a:latin typeface="Arial" panose="020B0604020202020204" pitchFamily="34" charset="0"/>
                <a:cs typeface="Arial" panose="020B0604020202020204" pitchFamily="34" charset="0"/>
              </a:rPr>
              <a:t>people</a:t>
            </a:r>
            <a:r>
              <a:rPr kumimoji="0" lang="en-US" altLang="en-US" b="0" i="0" u="none" strike="noStrike" cap="none" dirty="0">
                <a:ln>
                  <a:noFill/>
                </a:ln>
                <a:effectLst/>
                <a:latin typeface="Arial" panose="020B0604020202020204" pitchFamily="34" charset="0"/>
                <a:cs typeface="Arial" panose="020B0604020202020204" pitchFamily="34" charset="0"/>
              </a:rPr>
              <a:t> and </a:t>
            </a:r>
            <a:r>
              <a:rPr kumimoji="0" lang="en-US" altLang="en-US" b="1" i="0" u="none" strike="noStrike" cap="none" dirty="0">
                <a:ln>
                  <a:noFill/>
                </a:ln>
                <a:effectLst/>
                <a:latin typeface="Arial" panose="020B0604020202020204" pitchFamily="34" charset="0"/>
                <a:cs typeface="Arial" panose="020B0604020202020204" pitchFamily="34" charset="0"/>
              </a:rPr>
              <a:t>the property </a:t>
            </a:r>
            <a:r>
              <a:rPr kumimoji="0" lang="en-US" altLang="en-US" b="0" i="0" u="none" strike="noStrike" cap="none" dirty="0">
                <a:ln>
                  <a:noFill/>
                </a:ln>
                <a:effectLst/>
                <a:latin typeface="Arial" panose="020B0604020202020204" pitchFamily="34" charset="0"/>
                <a:cs typeface="Arial" panose="020B0604020202020204" pitchFamily="34" charset="0"/>
              </a:rPr>
              <a:t>that is </a:t>
            </a:r>
            <a:r>
              <a:rPr kumimoji="0" lang="en-US" altLang="en-US" b="1" i="0" u="none" strike="noStrike" cap="none" dirty="0">
                <a:ln>
                  <a:noFill/>
                </a:ln>
                <a:effectLst/>
                <a:latin typeface="Arial" panose="020B0604020202020204" pitchFamily="34" charset="0"/>
                <a:cs typeface="Arial" panose="020B0604020202020204" pitchFamily="34" charset="0"/>
              </a:rPr>
              <a:t>owned by the trust</a:t>
            </a:r>
            <a:r>
              <a:rPr kumimoji="0" lang="en-US" altLang="en-US" b="0" i="0" u="none" strike="noStrike" cap="none" dirty="0">
                <a:ln>
                  <a:noFill/>
                </a:ln>
                <a:effectLst/>
                <a:latin typeface="Arial" panose="020B0604020202020204" pitchFamily="34"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lang="en-US" sz="1800" b="0" i="0" dirty="0">
                <a:effectLst/>
                <a:latin typeface="Arial" panose="020B0604020202020204" pitchFamily="34" charset="0"/>
                <a:cs typeface="Arial" panose="020B0604020202020204" pitchFamily="34" charset="0"/>
              </a:rPr>
              <a:t>A probate estate and the trust estate are two separate legal entities</a:t>
            </a:r>
          </a:p>
          <a:p>
            <a:pPr marL="0" marR="0" lvl="0" indent="0" algn="l" defTabSz="914400" rtl="0" eaLnBrk="0" fontAlgn="base" latinLnBrk="0" hangingPunct="0">
              <a:lnSpc>
                <a:spcPct val="100000"/>
              </a:lnSpc>
              <a:spcBef>
                <a:spcPct val="0"/>
              </a:spcBef>
              <a:spcAft>
                <a:spcPct val="0"/>
              </a:spcAft>
              <a:buClrTx/>
              <a:buSzTx/>
              <a:buFontTx/>
              <a:buChar char="•"/>
              <a:tabLst/>
            </a:pPr>
            <a:endParaRPr lang="en-US" sz="1800" b="0" i="0" dirty="0">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lang="en-US" sz="1800" dirty="0">
                <a:latin typeface="Arial" panose="020B0604020202020204" pitchFamily="34" charset="0"/>
                <a:cs typeface="Arial" panose="020B0604020202020204" pitchFamily="34" charset="0"/>
              </a:rPr>
              <a:t>I</a:t>
            </a:r>
            <a:r>
              <a:rPr lang="en-US" sz="1800" b="0" i="0" dirty="0">
                <a:effectLst/>
                <a:latin typeface="Arial" panose="020B0604020202020204" pitchFamily="34" charset="0"/>
                <a:cs typeface="Arial" panose="020B0604020202020204" pitchFamily="34" charset="0"/>
              </a:rPr>
              <a:t>t’s possible that a person who passed away may have both a probate estate and a trust estate.</a:t>
            </a:r>
            <a:endParaRPr kumimoji="0" lang="en-US" altLang="en-US" sz="1800" b="0" i="0" u="none" strike="noStrike" cap="none" dirty="0">
              <a:ln>
                <a:noFill/>
              </a:ln>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3360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0DA51-3D05-9090-76DD-0F3777BA2238}"/>
              </a:ext>
            </a:extLst>
          </p:cNvPr>
          <p:cNvSpPr>
            <a:spLocks noGrp="1"/>
          </p:cNvSpPr>
          <p:nvPr>
            <p:ph type="title"/>
          </p:nvPr>
        </p:nvSpPr>
        <p:spPr>
          <a:xfrm>
            <a:off x="484552" y="1375795"/>
            <a:ext cx="10862898" cy="1208014"/>
          </a:xfrm>
        </p:spPr>
        <p:txBody>
          <a:bodyPr>
            <a:noAutofit/>
          </a:bodyPr>
          <a:lstStyle/>
          <a:p>
            <a:r>
              <a:rPr lang="en-US" sz="4000" dirty="0">
                <a:latin typeface="Arial" panose="020B0604020202020204" pitchFamily="34" charset="0"/>
                <a:cs typeface="Arial" panose="020B0604020202020204" pitchFamily="34" charset="0"/>
              </a:rPr>
              <a:t>Florida Probate Code, Chapter 731-735, F.S.</a:t>
            </a:r>
            <a:endParaRPr lang="en-US" sz="4000" dirty="0"/>
          </a:p>
        </p:txBody>
      </p:sp>
      <p:sp>
        <p:nvSpPr>
          <p:cNvPr id="3" name="Text Placeholder 2">
            <a:extLst>
              <a:ext uri="{FF2B5EF4-FFF2-40B4-BE49-F238E27FC236}">
                <a16:creationId xmlns:a16="http://schemas.microsoft.com/office/drawing/2014/main" id="{946C8F02-1844-5354-B681-C4E3CF617E03}"/>
              </a:ext>
            </a:extLst>
          </p:cNvPr>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General Rule-</a:t>
            </a:r>
          </a:p>
          <a:p>
            <a:r>
              <a:rPr lang="en-US" dirty="0">
                <a:latin typeface="Arial" panose="020B0604020202020204" pitchFamily="34" charset="0"/>
                <a:cs typeface="Arial" panose="020B0604020202020204" pitchFamily="34" charset="0"/>
              </a:rPr>
              <a:t>Thew substantive law regarding probate litigation will be found in the </a:t>
            </a:r>
            <a:r>
              <a:rPr lang="en-US" b="1" dirty="0">
                <a:latin typeface="Arial" panose="020B0604020202020204" pitchFamily="34" charset="0"/>
                <a:cs typeface="Arial" panose="020B0604020202020204" pitchFamily="34" charset="0"/>
              </a:rPr>
              <a:t>Probate Code </a:t>
            </a:r>
            <a:r>
              <a:rPr lang="en-US" dirty="0">
                <a:latin typeface="Arial" panose="020B0604020202020204" pitchFamily="34" charset="0"/>
                <a:cs typeface="Arial" panose="020B0604020202020204" pitchFamily="34" charset="0"/>
              </a:rPr>
              <a:t>(“Code”) and the relevant procedure will be found in the </a:t>
            </a:r>
            <a:r>
              <a:rPr lang="en-US" b="1" dirty="0">
                <a:latin typeface="Arial" panose="020B0604020202020204" pitchFamily="34" charset="0"/>
                <a:cs typeface="Arial" panose="020B0604020202020204" pitchFamily="34" charset="0"/>
              </a:rPr>
              <a:t>Florida Probate Rules of Procedure</a:t>
            </a:r>
          </a:p>
        </p:txBody>
      </p:sp>
      <p:sp>
        <p:nvSpPr>
          <p:cNvPr id="4" name="Date Placeholder 3">
            <a:extLst>
              <a:ext uri="{FF2B5EF4-FFF2-40B4-BE49-F238E27FC236}">
                <a16:creationId xmlns:a16="http://schemas.microsoft.com/office/drawing/2014/main" id="{20010000-8C72-C2FB-7527-19CFE97DE2F6}"/>
              </a:ext>
            </a:extLst>
          </p:cNvPr>
          <p:cNvSpPr>
            <a:spLocks noGrp="1"/>
          </p:cNvSpPr>
          <p:nvPr>
            <p:ph type="dt" sz="half" idx="10"/>
          </p:nvPr>
        </p:nvSpPr>
        <p:spPr/>
        <p:txBody>
          <a:bodyPr/>
          <a:lstStyle/>
          <a:p>
            <a:fld id="{B95D5E81-E9E2-470A-A90F-AAB146D3F5A9}" type="datetime2">
              <a:rPr lang="en-US" smtClean="0"/>
              <a:t>Monday, February 13, 2023</a:t>
            </a:fld>
            <a:endParaRPr lang="en-US"/>
          </a:p>
        </p:txBody>
      </p:sp>
      <p:sp>
        <p:nvSpPr>
          <p:cNvPr id="5" name="Slide Number Placeholder 4">
            <a:extLst>
              <a:ext uri="{FF2B5EF4-FFF2-40B4-BE49-F238E27FC236}">
                <a16:creationId xmlns:a16="http://schemas.microsoft.com/office/drawing/2014/main" id="{38CA6273-B7FB-5C3E-207E-467C672ECE6F}"/>
              </a:ext>
            </a:extLst>
          </p:cNvPr>
          <p:cNvSpPr>
            <a:spLocks noGrp="1"/>
          </p:cNvSpPr>
          <p:nvPr>
            <p:ph type="sldNum" sz="quarter" idx="12"/>
          </p:nvPr>
        </p:nvSpPr>
        <p:spPr/>
        <p:txBody>
          <a:bodyPr/>
          <a:lstStyle/>
          <a:p>
            <a:fld id="{1F646F3F-274D-499B-ABBE-824EB4ABDC3D}" type="slidenum">
              <a:rPr lang="en-US" smtClean="0"/>
              <a:t>8</a:t>
            </a:fld>
            <a:endParaRPr lang="en-US"/>
          </a:p>
        </p:txBody>
      </p:sp>
    </p:spTree>
    <p:extLst>
      <p:ext uri="{BB962C8B-B14F-4D97-AF65-F5344CB8AC3E}">
        <p14:creationId xmlns:p14="http://schemas.microsoft.com/office/powerpoint/2010/main" val="3102978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E097F-A0D9-2FAE-7C90-5D5C9FF93B43}"/>
              </a:ext>
            </a:extLst>
          </p:cNvPr>
          <p:cNvSpPr>
            <a:spLocks noGrp="1"/>
          </p:cNvSpPr>
          <p:nvPr>
            <p:ph type="title"/>
          </p:nvPr>
        </p:nvSpPr>
        <p:spPr/>
        <p:txBody>
          <a:bodyPr/>
          <a:lstStyle/>
          <a:p>
            <a:r>
              <a:rPr lang="en-US" sz="5400" dirty="0">
                <a:latin typeface="Arial" panose="020B0604020202020204" pitchFamily="34" charset="0"/>
                <a:cs typeface="Arial" panose="020B0604020202020204" pitchFamily="34" charset="0"/>
              </a:rPr>
              <a:t>Florida Probate Code, Chapter 731-735, F.S.</a:t>
            </a:r>
            <a:endParaRPr lang="en-US" dirty="0"/>
          </a:p>
        </p:txBody>
      </p:sp>
      <p:sp>
        <p:nvSpPr>
          <p:cNvPr id="3" name="Text Placeholder 2">
            <a:extLst>
              <a:ext uri="{FF2B5EF4-FFF2-40B4-BE49-F238E27FC236}">
                <a16:creationId xmlns:a16="http://schemas.microsoft.com/office/drawing/2014/main" id="{CA3AD66B-9706-A71D-46DE-B2AEDE2C78E9}"/>
              </a:ext>
            </a:extLst>
          </p:cNvPr>
          <p:cNvSpPr>
            <a:spLocks noGrp="1"/>
          </p:cNvSpPr>
          <p:nvPr>
            <p:ph type="body" idx="1"/>
          </p:nvPr>
        </p:nvSpPr>
        <p:spPr/>
        <p:txBody>
          <a:bodyPr>
            <a:normAutofit fontScale="92500"/>
          </a:bodyPr>
          <a:lstStyle/>
          <a:p>
            <a:r>
              <a:rPr lang="en-US" b="1" dirty="0"/>
              <a:t>Evidence Code, Chapter 90, F.S.</a:t>
            </a:r>
          </a:p>
          <a:p>
            <a:endParaRPr lang="en-US" dirty="0"/>
          </a:p>
          <a:p>
            <a:r>
              <a:rPr lang="en-US" dirty="0">
                <a:latin typeface="Arial" panose="020B0604020202020204" pitchFamily="34" charset="0"/>
                <a:cs typeface="Arial" panose="020B0604020202020204" pitchFamily="34" charset="0"/>
              </a:rPr>
              <a:t>In all proceedings under the Probate Code and the Florida Guardianship Law, the Florida Evidence Code, Chapter 90 applies unless specifically changed by either the Florida probate Code or the Florida Probate Rules. </a:t>
            </a:r>
            <a:r>
              <a:rPr lang="en-US" i="1" dirty="0">
                <a:latin typeface="Arial" panose="020B0604020202020204" pitchFamily="34" charset="0"/>
                <a:cs typeface="Arial" panose="020B0604020202020204" pitchFamily="34" charset="0"/>
              </a:rPr>
              <a:t>See Fla. Prob. R. 5.170</a:t>
            </a:r>
          </a:p>
        </p:txBody>
      </p:sp>
      <p:sp>
        <p:nvSpPr>
          <p:cNvPr id="4" name="Date Placeholder 3">
            <a:extLst>
              <a:ext uri="{FF2B5EF4-FFF2-40B4-BE49-F238E27FC236}">
                <a16:creationId xmlns:a16="http://schemas.microsoft.com/office/drawing/2014/main" id="{628ECEB5-42C6-6212-2EEA-4B3B97B18477}"/>
              </a:ext>
            </a:extLst>
          </p:cNvPr>
          <p:cNvSpPr>
            <a:spLocks noGrp="1"/>
          </p:cNvSpPr>
          <p:nvPr>
            <p:ph type="dt" sz="half" idx="10"/>
          </p:nvPr>
        </p:nvSpPr>
        <p:spPr/>
        <p:txBody>
          <a:bodyPr/>
          <a:lstStyle/>
          <a:p>
            <a:fld id="{9FAD0625-D2DA-4B86-8985-1B230ABF08A7}" type="datetime2">
              <a:rPr lang="en-US" smtClean="0"/>
              <a:t>Monday, February 13, 2023</a:t>
            </a:fld>
            <a:endParaRPr lang="en-US"/>
          </a:p>
        </p:txBody>
      </p:sp>
      <p:sp>
        <p:nvSpPr>
          <p:cNvPr id="5" name="Slide Number Placeholder 4">
            <a:extLst>
              <a:ext uri="{FF2B5EF4-FFF2-40B4-BE49-F238E27FC236}">
                <a16:creationId xmlns:a16="http://schemas.microsoft.com/office/drawing/2014/main" id="{E70C29C4-FE3B-398C-002D-CE45112AF448}"/>
              </a:ext>
            </a:extLst>
          </p:cNvPr>
          <p:cNvSpPr>
            <a:spLocks noGrp="1"/>
          </p:cNvSpPr>
          <p:nvPr>
            <p:ph type="sldNum" sz="quarter" idx="12"/>
          </p:nvPr>
        </p:nvSpPr>
        <p:spPr/>
        <p:txBody>
          <a:bodyPr/>
          <a:lstStyle/>
          <a:p>
            <a:fld id="{1F646F3F-274D-499B-ABBE-824EB4ABDC3D}" type="slidenum">
              <a:rPr lang="en-US" smtClean="0"/>
              <a:t>9</a:t>
            </a:fld>
            <a:endParaRPr lang="en-US"/>
          </a:p>
        </p:txBody>
      </p:sp>
    </p:spTree>
    <p:extLst>
      <p:ext uri="{BB962C8B-B14F-4D97-AF65-F5344CB8AC3E}">
        <p14:creationId xmlns:p14="http://schemas.microsoft.com/office/powerpoint/2010/main" val="3944034459"/>
      </p:ext>
    </p:extLst>
  </p:cSld>
  <p:clrMapOvr>
    <a:masterClrMapping/>
  </p:clrMapOvr>
</p:sld>
</file>

<file path=ppt/theme/theme1.xml><?xml version="1.0" encoding="utf-8"?>
<a:theme xmlns:a="http://schemas.openxmlformats.org/drawingml/2006/main" name="MatrixVTI">
  <a:themeElements>
    <a:clrScheme name="Custom 29">
      <a:dk1>
        <a:srgbClr val="000000"/>
      </a:dk1>
      <a:lt1>
        <a:sysClr val="window" lastClr="FFFFFF"/>
      </a:lt1>
      <a:dk2>
        <a:srgbClr val="465959"/>
      </a:dk2>
      <a:lt2>
        <a:srgbClr val="ECF0F0"/>
      </a:lt2>
      <a:accent1>
        <a:srgbClr val="1EBE9B"/>
      </a:accent1>
      <a:accent2>
        <a:srgbClr val="FD7C7C"/>
      </a:accent2>
      <a:accent3>
        <a:srgbClr val="7DA8B5"/>
      </a:accent3>
      <a:accent4>
        <a:srgbClr val="17967B"/>
      </a:accent4>
      <a:accent5>
        <a:srgbClr val="FB7365"/>
      </a:accent5>
      <a:accent6>
        <a:srgbClr val="D39B17"/>
      </a:accent6>
      <a:hlink>
        <a:srgbClr val="EF08F7"/>
      </a:hlink>
      <a:folHlink>
        <a:srgbClr val="8477FE"/>
      </a:folHlink>
    </a:clrScheme>
    <a:fontScheme name="Custom 4">
      <a:majorFont>
        <a:latin typeface="Bahnschrif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trixVTI" id="{A2576CCC-A559-4FD4-A542-772649F65A84}" vid="{5CBC41A9-80A0-44C6-90CD-6D863034352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71</TotalTime>
  <Words>629</Words>
  <Application>Microsoft Office PowerPoint</Application>
  <PresentationFormat>Widescreen</PresentationFormat>
  <Paragraphs>112</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Avenir Next LT Pro</vt:lpstr>
      <vt:lpstr>Bahnschrift</vt:lpstr>
      <vt:lpstr>Calibri</vt:lpstr>
      <vt:lpstr>Open Sans</vt:lpstr>
      <vt:lpstr>MatrixVTI</vt:lpstr>
      <vt:lpstr>The Intersection Between Business (Litigation) and Probate  Robert D. Eckard, Board Certified Business Litigation Specialist</vt:lpstr>
      <vt:lpstr>Robert Eckard &amp; Associates, P.A. 3110 Palm Harbor Blvd. Palm Harbor, FL 34683 www.RobertEckardLaw.com E-Mail: Robert@RobertEckardLaw.com Telephone: (727)772-1941 </vt:lpstr>
      <vt:lpstr>Speakers:  Mike Twitty, Pinellas County Property Appraiser and   Robert Eckard, B.C.S. </vt:lpstr>
      <vt:lpstr>The Real  Mike Twitty and Rob Eckard</vt:lpstr>
      <vt:lpstr>Purpose of Probate Litigation</vt:lpstr>
      <vt:lpstr>Purpose of Business Litigation</vt:lpstr>
      <vt:lpstr>Probate Litigation vs Trust Litigation</vt:lpstr>
      <vt:lpstr>Florida Probate Code, Chapter 731-735, F.S.</vt:lpstr>
      <vt:lpstr>Florida Probate Code, Chapter 731-735, F.S.</vt:lpstr>
      <vt:lpstr>Florida Probate Code, Chapter 731-735, F.S.</vt:lpstr>
      <vt:lpstr>Florida Trust Code, Chapter 736, F.S.</vt:lpstr>
      <vt:lpstr>Causes of Action: Probate vs Business Litigation</vt:lpstr>
      <vt:lpstr>Causes of Action: Probate vs Business Litigation</vt:lpstr>
      <vt:lpstr>Causes of Action: Probate vs Business Litigation</vt:lpstr>
      <vt:lpstr>Causes of Action: Probate vs Business Litigation</vt:lpstr>
      <vt:lpstr>II.  Statute of Limitation Issues</vt:lpstr>
      <vt:lpstr>III. Pleading in the Alternative</vt:lpstr>
      <vt:lpstr>III. Parties</vt:lpstr>
      <vt:lpstr>IV. Counter vs Cross-Claims</vt:lpstr>
      <vt:lpstr>IV. Offers of Judgment/Proposals for Settlement under Chapter 768.79 Fla. Stat. and Eagleman</vt:lpstr>
      <vt:lpstr>PowerPoint Presentation</vt:lpstr>
      <vt:lpstr>V. Collateral Risk to Professionals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Eckard</dc:creator>
  <cp:lastModifiedBy>Robert Eckard</cp:lastModifiedBy>
  <cp:revision>225</cp:revision>
  <dcterms:created xsi:type="dcterms:W3CDTF">2023-02-13T22:24:16Z</dcterms:created>
  <dcterms:modified xsi:type="dcterms:W3CDTF">2023-02-14T00:32:15Z</dcterms:modified>
</cp:coreProperties>
</file>